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1" r:id="rId2"/>
    <p:sldId id="258" r:id="rId3"/>
    <p:sldId id="262" r:id="rId4"/>
    <p:sldId id="264" r:id="rId5"/>
    <p:sldId id="265" r:id="rId6"/>
    <p:sldId id="266" r:id="rId7"/>
    <p:sldId id="269" r:id="rId8"/>
    <p:sldId id="267" r:id="rId9"/>
    <p:sldId id="268" r:id="rId10"/>
    <p:sldId id="270" r:id="rId11"/>
    <p:sldId id="271" r:id="rId12"/>
    <p:sldId id="272" r:id="rId13"/>
    <p:sldId id="273" r:id="rId14"/>
    <p:sldId id="274" r:id="rId15"/>
    <p:sldId id="275" r:id="rId16"/>
    <p:sldId id="276" r:id="rId17"/>
    <p:sldId id="277" r:id="rId18"/>
    <p:sldId id="263" r:id="rId19"/>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0" d="100"/>
          <a:sy n="130" d="100"/>
        </p:scale>
        <p:origin x="-750" y="-90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20C5B-FEDD-40C8-B834-65F11BCB1460}" type="datetimeFigureOut">
              <a:rPr lang="fr-FR" smtClean="0"/>
              <a:t>20/11/2019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EB4B4-35C7-48AA-BBD7-EDBCE9662239}" type="slidenum">
              <a:rPr lang="fr-FR" smtClean="0"/>
              <a:t>‹N°›</a:t>
            </a:fld>
            <a:endParaRPr lang="fr-FR"/>
          </a:p>
        </p:txBody>
      </p:sp>
    </p:spTree>
    <p:extLst>
      <p:ext uri="{BB962C8B-B14F-4D97-AF65-F5344CB8AC3E}">
        <p14:creationId xmlns:p14="http://schemas.microsoft.com/office/powerpoint/2010/main" val="132222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1EDB968-14B3-B748-84A9-9D239F72F1F8}" type="datetimeFigureOut">
              <a:rPr lang="fr-FR" smtClean="0"/>
              <a:t>20/11/2019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56809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EDB968-14B3-B748-84A9-9D239F72F1F8}" type="datetimeFigureOut">
              <a:rPr lang="fr-FR" smtClean="0"/>
              <a:t>20/11/2019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263338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EDB968-14B3-B748-84A9-9D239F72F1F8}" type="datetimeFigureOut">
              <a:rPr lang="fr-FR" smtClean="0"/>
              <a:t>20/11/2019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238753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EDB968-14B3-B748-84A9-9D239F72F1F8}" type="datetimeFigureOut">
              <a:rPr lang="fr-FR" smtClean="0"/>
              <a:t>20/11/2019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131074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1EDB968-14B3-B748-84A9-9D239F72F1F8}" type="datetimeFigureOut">
              <a:rPr lang="fr-FR" smtClean="0"/>
              <a:t>20/11/2019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47292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1EDB968-14B3-B748-84A9-9D239F72F1F8}" type="datetimeFigureOut">
              <a:rPr lang="fr-FR" smtClean="0"/>
              <a:t>20/11/2019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246782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1EDB968-14B3-B748-84A9-9D239F72F1F8}" type="datetimeFigureOut">
              <a:rPr lang="fr-FR" smtClean="0"/>
              <a:t>20/11/2019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386995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1EDB968-14B3-B748-84A9-9D239F72F1F8}" type="datetimeFigureOut">
              <a:rPr lang="fr-FR" smtClean="0"/>
              <a:t>20/11/2019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139091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EDB968-14B3-B748-84A9-9D239F72F1F8}" type="datetimeFigureOut">
              <a:rPr lang="fr-FR" smtClean="0"/>
              <a:t>20/11/2019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73036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EDB968-14B3-B748-84A9-9D239F72F1F8}" type="datetimeFigureOut">
              <a:rPr lang="fr-FR" smtClean="0"/>
              <a:t>20/11/2019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349129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EDB968-14B3-B748-84A9-9D239F72F1F8}" type="datetimeFigureOut">
              <a:rPr lang="fr-FR" smtClean="0"/>
              <a:t>20/11/2019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BD1740-43A2-2842-AB19-A298356E3D45}" type="slidenum">
              <a:rPr lang="fr-FR" smtClean="0"/>
              <a:t>‹N°›</a:t>
            </a:fld>
            <a:endParaRPr lang="fr-FR"/>
          </a:p>
        </p:txBody>
      </p:sp>
    </p:spTree>
    <p:extLst>
      <p:ext uri="{BB962C8B-B14F-4D97-AF65-F5344CB8AC3E}">
        <p14:creationId xmlns:p14="http://schemas.microsoft.com/office/powerpoint/2010/main" val="232797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EDB968-14B3-B748-84A9-9D239F72F1F8}" type="datetimeFigureOut">
              <a:rPr lang="fr-FR" smtClean="0"/>
              <a:t>20/11/2019</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3BD1740-43A2-2842-AB19-A298356E3D45}" type="slidenum">
              <a:rPr lang="fr-FR" smtClean="0"/>
              <a:t>‹N°›</a:t>
            </a:fld>
            <a:endParaRPr lang="fr-FR"/>
          </a:p>
        </p:txBody>
      </p:sp>
    </p:spTree>
    <p:extLst>
      <p:ext uri="{BB962C8B-B14F-4D97-AF65-F5344CB8AC3E}">
        <p14:creationId xmlns:p14="http://schemas.microsoft.com/office/powerpoint/2010/main" val="4064602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CHARTE%20de%20SOL%20Ecoles-Colle&#768;ges-Lyce&#769;es.pdf"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67799" cy="2100649"/>
          </a:xfrm>
          <a:prstGeom prst="rect">
            <a:avLst/>
          </a:prstGeom>
          <a:solidFill>
            <a:schemeClr val="accent1"/>
          </a:solidFill>
        </p:spPr>
        <p:txBody>
          <a:bodyPr wrap="square" rtlCol="0">
            <a:spAutoFit/>
          </a:bodyPr>
          <a:lstStyle/>
          <a:p>
            <a:endParaRPr lang="fr-FR" dirty="0"/>
          </a:p>
        </p:txBody>
      </p:sp>
      <p:sp>
        <p:nvSpPr>
          <p:cNvPr id="6" name="Titre 1"/>
          <p:cNvSpPr txBox="1">
            <a:spLocks/>
          </p:cNvSpPr>
          <p:nvPr/>
        </p:nvSpPr>
        <p:spPr>
          <a:xfrm>
            <a:off x="1831486" y="1153893"/>
            <a:ext cx="6530603" cy="119704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fr-FR" sz="3800" b="1" spc="100" dirty="0" smtClean="0">
                <a:solidFill>
                  <a:schemeClr val="bg1"/>
                </a:solidFill>
                <a:latin typeface="Arial Narrow"/>
                <a:cs typeface="Arial Narrow"/>
              </a:rPr>
              <a:t>Matinée de l’Inspection EVS</a:t>
            </a:r>
            <a:endParaRPr lang="fr-FR" sz="3800" b="1" spc="100" dirty="0">
              <a:solidFill>
                <a:schemeClr val="bg1"/>
              </a:solidFill>
              <a:latin typeface="Arial Narrow"/>
              <a:cs typeface="Arial Narrow"/>
            </a:endParaRPr>
          </a:p>
        </p:txBody>
      </p:sp>
      <p:sp>
        <p:nvSpPr>
          <p:cNvPr id="7" name="Sous-titre 2"/>
          <p:cNvSpPr txBox="1">
            <a:spLocks/>
          </p:cNvSpPr>
          <p:nvPr/>
        </p:nvSpPr>
        <p:spPr>
          <a:xfrm>
            <a:off x="1376791" y="2163109"/>
            <a:ext cx="5935058" cy="19018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spcBef>
                <a:spcPts val="0"/>
              </a:spcBef>
              <a:buNone/>
            </a:pPr>
            <a:r>
              <a:rPr lang="fr-FR" sz="2500" b="1" dirty="0" smtClean="0">
                <a:latin typeface="Arial Narrow"/>
                <a:cs typeface="Arial Narrow"/>
              </a:rPr>
              <a:t>Professeurs documentalistes</a:t>
            </a:r>
          </a:p>
          <a:p>
            <a:pPr marL="457200" lvl="1" indent="0">
              <a:spcBef>
                <a:spcPts val="0"/>
              </a:spcBef>
              <a:buNone/>
            </a:pPr>
            <a:r>
              <a:rPr lang="fr-FR" sz="1700" dirty="0" smtClean="0">
                <a:latin typeface="Arial Narrow"/>
                <a:cs typeface="Arial Narrow"/>
              </a:rPr>
              <a:t>Rennes le 21 novembre </a:t>
            </a:r>
            <a:r>
              <a:rPr lang="fr-FR" sz="1700" dirty="0" smtClean="0">
                <a:latin typeface="Arial Narrow"/>
                <a:cs typeface="Arial Narrow"/>
              </a:rPr>
              <a:t>2019</a:t>
            </a:r>
            <a:endParaRPr lang="fr-FR" sz="1700" dirty="0">
              <a:latin typeface="Arial Narrow"/>
              <a:cs typeface="Arial Narrow"/>
            </a:endParaRPr>
          </a:p>
        </p:txBody>
      </p:sp>
      <p:grpSp>
        <p:nvGrpSpPr>
          <p:cNvPr id="9" name="Grouper 8"/>
          <p:cNvGrpSpPr/>
          <p:nvPr/>
        </p:nvGrpSpPr>
        <p:grpSpPr>
          <a:xfrm rot="10800000">
            <a:off x="6530473" y="305717"/>
            <a:ext cx="2161671" cy="314225"/>
            <a:chOff x="4760495" y="2122236"/>
            <a:chExt cx="3697705" cy="441158"/>
          </a:xfrm>
        </p:grpSpPr>
        <p:sp>
          <p:nvSpPr>
            <p:cNvPr id="10" name="ZoneTexte 9"/>
            <p:cNvSpPr txBox="1"/>
            <p:nvPr/>
          </p:nvSpPr>
          <p:spPr>
            <a:xfrm>
              <a:off x="4760495" y="2342815"/>
              <a:ext cx="3697705" cy="220579"/>
            </a:xfrm>
            <a:prstGeom prst="rect">
              <a:avLst/>
            </a:prstGeom>
            <a:solidFill>
              <a:srgbClr val="FFFFFF">
                <a:alpha val="49000"/>
              </a:srgbClr>
            </a:solidFill>
          </p:spPr>
          <p:txBody>
            <a:bodyPr wrap="square" rtlCol="0">
              <a:spAutoFit/>
            </a:bodyPr>
            <a:lstStyle/>
            <a:p>
              <a:endParaRPr lang="fr-FR" dirty="0"/>
            </a:p>
          </p:txBody>
        </p:sp>
        <p:sp>
          <p:nvSpPr>
            <p:cNvPr id="11" name="ZoneTexte 10"/>
            <p:cNvSpPr txBox="1"/>
            <p:nvPr/>
          </p:nvSpPr>
          <p:spPr>
            <a:xfrm>
              <a:off x="4760496" y="2122236"/>
              <a:ext cx="253740" cy="220579"/>
            </a:xfrm>
            <a:prstGeom prst="rect">
              <a:avLst/>
            </a:prstGeom>
            <a:solidFill>
              <a:srgbClr val="FFFFFF">
                <a:alpha val="49000"/>
              </a:srgbClr>
            </a:solidFill>
          </p:spPr>
          <p:txBody>
            <a:bodyPr wrap="square" rtlCol="0">
              <a:spAutoFit/>
            </a:bodyPr>
            <a:lstStyle/>
            <a:p>
              <a:endParaRPr lang="fr-FR" dirty="0"/>
            </a:p>
          </p:txBody>
        </p:sp>
      </p:grpSp>
      <p:grpSp>
        <p:nvGrpSpPr>
          <p:cNvPr id="12" name="Grouper 11"/>
          <p:cNvGrpSpPr/>
          <p:nvPr/>
        </p:nvGrpSpPr>
        <p:grpSpPr>
          <a:xfrm>
            <a:off x="690722" y="4528014"/>
            <a:ext cx="2177361" cy="305864"/>
            <a:chOff x="755576" y="5446603"/>
            <a:chExt cx="3697705" cy="435224"/>
          </a:xfrm>
        </p:grpSpPr>
        <p:sp>
          <p:nvSpPr>
            <p:cNvPr id="13" name="ZoneTexte 12"/>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14" name="ZoneTexte 13"/>
            <p:cNvSpPr txBox="1"/>
            <p:nvPr/>
          </p:nvSpPr>
          <p:spPr>
            <a:xfrm>
              <a:off x="755577" y="5446603"/>
              <a:ext cx="253740" cy="220579"/>
            </a:xfrm>
            <a:prstGeom prst="rect">
              <a:avLst/>
            </a:prstGeom>
            <a:solidFill>
              <a:schemeClr val="accent1"/>
            </a:solidFill>
          </p:spPr>
          <p:txBody>
            <a:bodyPr wrap="square" rtlCol="0">
              <a:spAutoFit/>
            </a:bodyPr>
            <a:lstStyle/>
            <a:p>
              <a:endParaRPr lang="fr-FR" dirty="0"/>
            </a:p>
          </p:txBody>
        </p:sp>
      </p:grpSp>
      <p:sp>
        <p:nvSpPr>
          <p:cNvPr id="15" name="ZoneTexte 14"/>
          <p:cNvSpPr txBox="1"/>
          <p:nvPr/>
        </p:nvSpPr>
        <p:spPr>
          <a:xfrm>
            <a:off x="7476855" y="4444969"/>
            <a:ext cx="1667145" cy="704465"/>
          </a:xfrm>
          <a:prstGeom prst="rect">
            <a:avLst/>
          </a:prstGeom>
          <a:solidFill>
            <a:schemeClr val="bg1"/>
          </a:solidFill>
        </p:spPr>
        <p:txBody>
          <a:bodyPr wrap="square" rtlCol="0">
            <a:spAutoFit/>
          </a:bodyPr>
          <a:lstStyle/>
          <a:p>
            <a:endParaRPr lang="fr-FR" dirty="0"/>
          </a:p>
        </p:txBody>
      </p:sp>
      <p:pic>
        <p:nvPicPr>
          <p:cNvPr id="18" name="Image 17"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39" y="154250"/>
            <a:ext cx="1146068" cy="1637885"/>
          </a:xfrm>
          <a:prstGeom prst="rect">
            <a:avLst/>
          </a:prstGeom>
        </p:spPr>
      </p:pic>
      <p:pic>
        <p:nvPicPr>
          <p:cNvPr id="17" name="Image 16" descr="Ecole-confiance-Bleu-500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640" y="4457148"/>
            <a:ext cx="1244504" cy="430598"/>
          </a:xfrm>
          <a:prstGeom prst="rect">
            <a:avLst/>
          </a:prstGeom>
        </p:spPr>
      </p:pic>
    </p:spTree>
    <p:extLst>
      <p:ext uri="{BB962C8B-B14F-4D97-AF65-F5344CB8AC3E}">
        <p14:creationId xmlns:p14="http://schemas.microsoft.com/office/powerpoint/2010/main" val="3038267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Les ressources académiques</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441434" y="936000"/>
            <a:ext cx="8271642"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637200" lvl="1" indent="-180000">
              <a:buClr>
                <a:schemeClr val="accent1"/>
              </a:buClr>
              <a:buFont typeface="Wingdings" charset="2"/>
              <a:buChar char="§"/>
            </a:pPr>
            <a:r>
              <a:rPr lang="fr-FR" sz="1500" b="1" dirty="0" smtClean="0">
                <a:solidFill>
                  <a:schemeClr val="accent1"/>
                </a:solidFill>
                <a:latin typeface="Arial Narrow"/>
                <a:cs typeface="Arial Narrow"/>
              </a:rPr>
              <a:t>Lecture/culture : « Je me lance dans… »</a:t>
            </a:r>
          </a:p>
          <a:p>
            <a:pPr marL="637200" lvl="1" indent="-180000">
              <a:buClr>
                <a:schemeClr val="accent1"/>
              </a:buClr>
              <a:buFont typeface="Wingdings" charset="2"/>
              <a:buChar char="§"/>
            </a:pPr>
            <a:endParaRPr lang="fr-FR" sz="1500" b="1" dirty="0" smtClean="0">
              <a:solidFill>
                <a:schemeClr val="accent1"/>
              </a:solidFill>
              <a:latin typeface="Arial Narrow"/>
              <a:cs typeface="Arial Narrow"/>
            </a:endParaRPr>
          </a:p>
          <a:p>
            <a:pPr>
              <a:buClr>
                <a:schemeClr val="accent1"/>
              </a:buClr>
            </a:pP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107098" y="1025472"/>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Morlaix le 15 novembre 2019</a:t>
            </a:r>
            <a:endParaRPr lang="fr-FR" sz="700" b="1" dirty="0">
              <a:solidFill>
                <a:srgbClr val="748282"/>
              </a:solidFill>
              <a:latin typeface="Arial Narrow"/>
              <a:ea typeface="ＭＳ Ｐゴシック" charset="0"/>
              <a:cs typeface="Arial Narrow"/>
            </a:endParaRPr>
          </a:p>
        </p:txBody>
      </p:sp>
      <p:pic>
        <p:nvPicPr>
          <p:cNvPr id="9" name="Image 8"/>
          <p:cNvPicPr>
            <a:picLocks noChangeAspect="1"/>
          </p:cNvPicPr>
          <p:nvPr/>
        </p:nvPicPr>
        <p:blipFill>
          <a:blip r:embed="rId3"/>
          <a:stretch>
            <a:fillRect/>
          </a:stretch>
        </p:blipFill>
        <p:spPr>
          <a:xfrm>
            <a:off x="1965281" y="1253993"/>
            <a:ext cx="4433882" cy="3851584"/>
          </a:xfrm>
          <a:prstGeom prst="rect">
            <a:avLst/>
          </a:prstGeom>
        </p:spPr>
      </p:pic>
      <p:pic>
        <p:nvPicPr>
          <p:cNvPr id="20" name="Image 19"/>
          <p:cNvPicPr>
            <a:picLocks noChangeAspect="1"/>
          </p:cNvPicPr>
          <p:nvPr/>
        </p:nvPicPr>
        <p:blipFill>
          <a:blip r:embed="rId4"/>
          <a:stretch>
            <a:fillRect/>
          </a:stretch>
        </p:blipFill>
        <p:spPr>
          <a:xfrm>
            <a:off x="6568873" y="3961265"/>
            <a:ext cx="2396386" cy="807847"/>
          </a:xfrm>
          <a:prstGeom prst="rect">
            <a:avLst/>
          </a:prstGeom>
        </p:spPr>
      </p:pic>
      <p:pic>
        <p:nvPicPr>
          <p:cNvPr id="21" name="Image 20"/>
          <p:cNvPicPr>
            <a:picLocks noChangeAspect="1"/>
          </p:cNvPicPr>
          <p:nvPr/>
        </p:nvPicPr>
        <p:blipFill>
          <a:blip r:embed="rId5"/>
          <a:stretch>
            <a:fillRect/>
          </a:stretch>
        </p:blipFill>
        <p:spPr>
          <a:xfrm>
            <a:off x="125064" y="1364402"/>
            <a:ext cx="1452488" cy="3134672"/>
          </a:xfrm>
          <a:prstGeom prst="rect">
            <a:avLst/>
          </a:prstGeom>
        </p:spPr>
      </p:pic>
    </p:spTree>
    <p:extLst>
      <p:ext uri="{BB962C8B-B14F-4D97-AF65-F5344CB8AC3E}">
        <p14:creationId xmlns:p14="http://schemas.microsoft.com/office/powerpoint/2010/main" val="129894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Les ressources académiques</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441434" y="936000"/>
            <a:ext cx="8271642"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637200" lvl="1" indent="-180000">
              <a:buClr>
                <a:schemeClr val="accent1"/>
              </a:buClr>
              <a:buFont typeface="Wingdings" charset="2"/>
              <a:buChar char="§"/>
            </a:pPr>
            <a:r>
              <a:rPr lang="fr-FR" sz="1500" b="1" dirty="0" smtClean="0">
                <a:solidFill>
                  <a:schemeClr val="accent1"/>
                </a:solidFill>
                <a:latin typeface="Arial Narrow"/>
                <a:cs typeface="Arial Narrow"/>
              </a:rPr>
              <a:t>Les sélections de bibliographies thématiques</a:t>
            </a:r>
          </a:p>
          <a:p>
            <a:pPr marL="637200" lvl="1" indent="-180000">
              <a:buClr>
                <a:schemeClr val="accent1"/>
              </a:buClr>
              <a:buFont typeface="Wingdings" charset="2"/>
              <a:buChar char="§"/>
            </a:pPr>
            <a:endParaRPr lang="fr-FR" sz="1500" b="1" dirty="0" smtClean="0">
              <a:solidFill>
                <a:schemeClr val="accent1"/>
              </a:solidFill>
              <a:latin typeface="Arial Narrow"/>
              <a:cs typeface="Arial Narrow"/>
            </a:endParaRPr>
          </a:p>
          <a:p>
            <a:pPr>
              <a:buClr>
                <a:schemeClr val="accent1"/>
              </a:buClr>
            </a:pP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5379232" y="1801982"/>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a:t>
            </a:r>
            <a:r>
              <a:rPr lang="fr-FR" sz="700" b="1" dirty="0" smtClean="0">
                <a:solidFill>
                  <a:srgbClr val="748282"/>
                </a:solidFill>
                <a:latin typeface="Arial Narrow"/>
                <a:ea typeface="ＭＳ Ｐゴシック" charset="0"/>
                <a:cs typeface="Arial Narrow"/>
              </a:rPr>
              <a:t>le </a:t>
            </a:r>
            <a:r>
              <a:rPr lang="fr-FR" sz="700" b="1" dirty="0" smtClean="0">
                <a:solidFill>
                  <a:srgbClr val="748282"/>
                </a:solidFill>
                <a:latin typeface="Arial Narrow"/>
                <a:ea typeface="ＭＳ Ｐゴシック" charset="0"/>
                <a:cs typeface="Arial Narrow"/>
              </a:rPr>
              <a:t>21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2" name="Image 1"/>
          <p:cNvPicPr>
            <a:picLocks noChangeAspect="1"/>
          </p:cNvPicPr>
          <p:nvPr/>
        </p:nvPicPr>
        <p:blipFill>
          <a:blip r:embed="rId3"/>
          <a:stretch>
            <a:fillRect/>
          </a:stretch>
        </p:blipFill>
        <p:spPr>
          <a:xfrm>
            <a:off x="877296" y="1331249"/>
            <a:ext cx="5603482" cy="3697073"/>
          </a:xfrm>
          <a:prstGeom prst="rect">
            <a:avLst/>
          </a:prstGeom>
        </p:spPr>
      </p:pic>
    </p:spTree>
    <p:extLst>
      <p:ext uri="{BB962C8B-B14F-4D97-AF65-F5344CB8AC3E}">
        <p14:creationId xmlns:p14="http://schemas.microsoft.com/office/powerpoint/2010/main" val="4169599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 RGPD</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2424942" y="936000"/>
            <a:ext cx="6288133"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637200" lvl="1" indent="-180000">
              <a:buClr>
                <a:schemeClr val="accent1"/>
              </a:buClr>
              <a:buFont typeface="Wingdings" charset="2"/>
              <a:buChar char="§"/>
            </a:pPr>
            <a:r>
              <a:rPr lang="fr-FR" sz="1600" dirty="0"/>
              <a:t>Le nouveau Règlement général européen sur la protection des données personnelles (RGPD) est entré en vigueur le 25 mai 2018. Toutes les organisations doivent intégrer les nouvelles modalités de ce texte qui vient modifier en profondeur la gestion des données personnelles.</a:t>
            </a:r>
            <a:br>
              <a:rPr lang="fr-FR" sz="1600" dirty="0"/>
            </a:br>
            <a:r>
              <a:rPr lang="fr-FR" sz="1600" dirty="0"/>
              <a:t>Les premiers concernés sont les responsables de traitement qui sont, dans l’Éducation nationale, les DASEN pour le 1er degré, et les chefs d’établissement pour le 2nd </a:t>
            </a:r>
            <a:r>
              <a:rPr lang="fr-FR" sz="1600" dirty="0" smtClean="0"/>
              <a:t>degré</a:t>
            </a:r>
            <a:endParaRPr lang="fr-FR" sz="1500" b="1" dirty="0" smtClean="0">
              <a:solidFill>
                <a:schemeClr val="accent1"/>
              </a:solidFill>
              <a:latin typeface="Arial Narrow"/>
              <a:cs typeface="Arial Narrow"/>
            </a:endParaRPr>
          </a:p>
          <a:p>
            <a:pPr>
              <a:buClr>
                <a:schemeClr val="accent1"/>
              </a:buClr>
            </a:pP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2574585" y="961023"/>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le 21 novembre </a:t>
            </a:r>
            <a:r>
              <a:rPr lang="fr-FR" sz="700" b="1" dirty="0" smtClean="0">
                <a:solidFill>
                  <a:srgbClr val="748282"/>
                </a:solidFill>
                <a:latin typeface="Arial Narrow"/>
                <a:ea typeface="ＭＳ Ｐゴシック" charset="0"/>
                <a:cs typeface="Arial Narrow"/>
              </a:rPr>
              <a:t>2019</a:t>
            </a:r>
            <a:endParaRPr lang="fr-FR" sz="700" b="1" dirty="0">
              <a:solidFill>
                <a:srgbClr val="748282"/>
              </a:solidFill>
              <a:latin typeface="Arial Narrow"/>
              <a:ea typeface="ＭＳ Ｐゴシック" charset="0"/>
              <a:cs typeface="Arial Narrow"/>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8" y="1087022"/>
            <a:ext cx="2369745" cy="1569956"/>
          </a:xfrm>
          <a:prstGeom prst="rect">
            <a:avLst/>
          </a:prstGeom>
        </p:spPr>
      </p:pic>
      <p:pic>
        <p:nvPicPr>
          <p:cNvPr id="11" name="Image 10"/>
          <p:cNvPicPr>
            <a:picLocks noChangeAspect="1"/>
          </p:cNvPicPr>
          <p:nvPr/>
        </p:nvPicPr>
        <p:blipFill>
          <a:blip r:embed="rId4"/>
          <a:stretch>
            <a:fillRect/>
          </a:stretch>
        </p:blipFill>
        <p:spPr>
          <a:xfrm>
            <a:off x="109513" y="2885235"/>
            <a:ext cx="3321719" cy="2111070"/>
          </a:xfrm>
          <a:prstGeom prst="rect">
            <a:avLst/>
          </a:prstGeom>
        </p:spPr>
      </p:pic>
      <p:sp>
        <p:nvSpPr>
          <p:cNvPr id="19" name="ZoneTexte 18"/>
          <p:cNvSpPr txBox="1"/>
          <p:nvPr/>
        </p:nvSpPr>
        <p:spPr>
          <a:xfrm>
            <a:off x="4083332" y="3539905"/>
            <a:ext cx="3066298" cy="646331"/>
          </a:xfrm>
          <a:prstGeom prst="rect">
            <a:avLst/>
          </a:prstGeom>
          <a:noFill/>
        </p:spPr>
        <p:txBody>
          <a:bodyPr wrap="square" rtlCol="0">
            <a:spAutoFit/>
          </a:bodyPr>
          <a:lstStyle/>
          <a:p>
            <a:r>
              <a:rPr lang="fr-FR" dirty="0" smtClean="0">
                <a:solidFill>
                  <a:schemeClr val="tx2">
                    <a:lumMod val="60000"/>
                    <a:lumOff val="40000"/>
                  </a:schemeClr>
                </a:solidFill>
              </a:rPr>
              <a:t>Un guide téléchargeable sur </a:t>
            </a:r>
            <a:r>
              <a:rPr lang="fr-FR" dirty="0" err="1" smtClean="0">
                <a:solidFill>
                  <a:schemeClr val="tx2">
                    <a:lumMod val="60000"/>
                    <a:lumOff val="40000"/>
                  </a:schemeClr>
                </a:solidFill>
              </a:rPr>
              <a:t>Toutatice</a:t>
            </a:r>
            <a:endParaRPr lang="fr-FR" dirty="0">
              <a:solidFill>
                <a:schemeClr val="tx2">
                  <a:lumMod val="60000"/>
                  <a:lumOff val="40000"/>
                </a:schemeClr>
              </a:solidFill>
            </a:endParaRPr>
          </a:p>
        </p:txBody>
      </p:sp>
      <p:pic>
        <p:nvPicPr>
          <p:cNvPr id="20" name="Image 19"/>
          <p:cNvPicPr>
            <a:picLocks noChangeAspect="1"/>
          </p:cNvPicPr>
          <p:nvPr/>
        </p:nvPicPr>
        <p:blipFill>
          <a:blip r:embed="rId5"/>
          <a:stretch>
            <a:fillRect/>
          </a:stretch>
        </p:blipFill>
        <p:spPr>
          <a:xfrm>
            <a:off x="7436137" y="3073180"/>
            <a:ext cx="981075" cy="933450"/>
          </a:xfrm>
          <a:prstGeom prst="rect">
            <a:avLst/>
          </a:prstGeom>
        </p:spPr>
      </p:pic>
    </p:spTree>
    <p:extLst>
      <p:ext uri="{BB962C8B-B14F-4D97-AF65-F5344CB8AC3E}">
        <p14:creationId xmlns:p14="http://schemas.microsoft.com/office/powerpoint/2010/main" val="3543484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 RGPD</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2424942" y="936000"/>
            <a:ext cx="6288133"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637200" lvl="1" indent="-180000">
              <a:buClr>
                <a:schemeClr val="accent1"/>
              </a:buClr>
              <a:buFont typeface="Wingdings" charset="2"/>
              <a:buChar char="§"/>
            </a:pPr>
            <a:r>
              <a:rPr lang="fr-FR" sz="1600" dirty="0" smtClean="0"/>
              <a:t>Le GAR : gestionnaire d’accès aux ressources</a:t>
            </a: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2574585" y="961023"/>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le 21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8" y="1087022"/>
            <a:ext cx="2369745" cy="1569956"/>
          </a:xfrm>
          <a:prstGeom prst="rect">
            <a:avLst/>
          </a:prstGeom>
        </p:spPr>
      </p:pic>
      <p:pic>
        <p:nvPicPr>
          <p:cNvPr id="2" name="Image 1"/>
          <p:cNvPicPr>
            <a:picLocks noChangeAspect="1"/>
          </p:cNvPicPr>
          <p:nvPr/>
        </p:nvPicPr>
        <p:blipFill>
          <a:blip r:embed="rId4"/>
          <a:stretch>
            <a:fillRect/>
          </a:stretch>
        </p:blipFill>
        <p:spPr>
          <a:xfrm>
            <a:off x="3485548" y="1322190"/>
            <a:ext cx="5038644" cy="3656472"/>
          </a:xfrm>
          <a:prstGeom prst="rect">
            <a:avLst/>
          </a:prstGeom>
        </p:spPr>
      </p:pic>
    </p:spTree>
    <p:extLst>
      <p:ext uri="{BB962C8B-B14F-4D97-AF65-F5344CB8AC3E}">
        <p14:creationId xmlns:p14="http://schemas.microsoft.com/office/powerpoint/2010/main" val="3037790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 RGPD</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2424942" y="936000"/>
            <a:ext cx="6288133"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637200" lvl="1" indent="-180000">
              <a:buClr>
                <a:schemeClr val="accent1"/>
              </a:buClr>
              <a:buFont typeface="Wingdings" charset="2"/>
              <a:buChar char="§"/>
            </a:pPr>
            <a:r>
              <a:rPr lang="fr-FR" sz="1600" dirty="0" smtClean="0"/>
              <a:t>Le GAR : gestionnaire d’accès aux ressources</a:t>
            </a: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2574585" y="961023"/>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a:t>
            </a:r>
            <a:r>
              <a:rPr lang="fr-FR" sz="700" b="1" dirty="0" smtClean="0">
                <a:solidFill>
                  <a:srgbClr val="748282"/>
                </a:solidFill>
                <a:latin typeface="Arial Narrow"/>
                <a:ea typeface="ＭＳ Ｐゴシック" charset="0"/>
                <a:cs typeface="Arial Narrow"/>
              </a:rPr>
              <a:t>–Rennes </a:t>
            </a:r>
            <a:r>
              <a:rPr lang="fr-FR" sz="700" b="1" dirty="0" smtClean="0">
                <a:solidFill>
                  <a:srgbClr val="748282"/>
                </a:solidFill>
                <a:latin typeface="Arial Narrow"/>
                <a:ea typeface="ＭＳ Ｐゴシック" charset="0"/>
                <a:cs typeface="Arial Narrow"/>
              </a:rPr>
              <a:t>le </a:t>
            </a:r>
            <a:r>
              <a:rPr lang="fr-FR" sz="700" b="1" dirty="0" smtClean="0">
                <a:solidFill>
                  <a:srgbClr val="748282"/>
                </a:solidFill>
                <a:latin typeface="Arial Narrow"/>
                <a:ea typeface="ＭＳ Ｐゴシック" charset="0"/>
                <a:cs typeface="Arial Narrow"/>
              </a:rPr>
              <a:t>21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8" y="1087022"/>
            <a:ext cx="2369745" cy="1569956"/>
          </a:xfrm>
          <a:prstGeom prst="rect">
            <a:avLst/>
          </a:prstGeom>
        </p:spPr>
      </p:pic>
      <p:pic>
        <p:nvPicPr>
          <p:cNvPr id="11" name="Image 10"/>
          <p:cNvPicPr>
            <a:picLocks noChangeAspect="1"/>
          </p:cNvPicPr>
          <p:nvPr/>
        </p:nvPicPr>
        <p:blipFill>
          <a:blip r:embed="rId4"/>
          <a:stretch>
            <a:fillRect/>
          </a:stretch>
        </p:blipFill>
        <p:spPr>
          <a:xfrm>
            <a:off x="3048326" y="1265562"/>
            <a:ext cx="5311674" cy="3554580"/>
          </a:xfrm>
          <a:prstGeom prst="rect">
            <a:avLst/>
          </a:prstGeom>
        </p:spPr>
      </p:pic>
      <p:pic>
        <p:nvPicPr>
          <p:cNvPr id="21" name="Image 20"/>
          <p:cNvPicPr>
            <a:picLocks noChangeAspect="1"/>
          </p:cNvPicPr>
          <p:nvPr/>
        </p:nvPicPr>
        <p:blipFill>
          <a:blip r:embed="rId5"/>
          <a:stretch>
            <a:fillRect/>
          </a:stretch>
        </p:blipFill>
        <p:spPr>
          <a:xfrm>
            <a:off x="7432463" y="4585421"/>
            <a:ext cx="1143000" cy="285750"/>
          </a:xfrm>
          <a:prstGeom prst="rect">
            <a:avLst/>
          </a:prstGeom>
        </p:spPr>
      </p:pic>
      <p:pic>
        <p:nvPicPr>
          <p:cNvPr id="22" name="Image 21"/>
          <p:cNvPicPr>
            <a:picLocks noChangeAspect="1"/>
          </p:cNvPicPr>
          <p:nvPr/>
        </p:nvPicPr>
        <p:blipFill>
          <a:blip r:embed="rId6"/>
          <a:stretch>
            <a:fillRect/>
          </a:stretch>
        </p:blipFill>
        <p:spPr>
          <a:xfrm>
            <a:off x="0" y="3127877"/>
            <a:ext cx="4019738" cy="451546"/>
          </a:xfrm>
          <a:prstGeom prst="rect">
            <a:avLst/>
          </a:prstGeom>
        </p:spPr>
      </p:pic>
    </p:spTree>
    <p:extLst>
      <p:ext uri="{BB962C8B-B14F-4D97-AF65-F5344CB8AC3E}">
        <p14:creationId xmlns:p14="http://schemas.microsoft.com/office/powerpoint/2010/main" val="2669420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 RGPD</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2424942" y="936000"/>
            <a:ext cx="6288133"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637200" lvl="1" indent="-180000">
              <a:buClr>
                <a:schemeClr val="accent1"/>
              </a:buClr>
              <a:buFont typeface="Wingdings" charset="2"/>
              <a:buChar char="§"/>
            </a:pPr>
            <a:r>
              <a:rPr lang="fr-FR" sz="1600" dirty="0" smtClean="0"/>
              <a:t>Le GAR : gestionnaire d’accès aux ressources</a:t>
            </a: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2337802" y="993637"/>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a:t>
            </a:r>
            <a:r>
              <a:rPr lang="fr-FR" sz="700" b="1" dirty="0" smtClean="0">
                <a:solidFill>
                  <a:srgbClr val="748282"/>
                </a:solidFill>
                <a:latin typeface="Arial Narrow"/>
                <a:ea typeface="ＭＳ Ｐゴシック" charset="0"/>
                <a:cs typeface="Arial Narrow"/>
              </a:rPr>
              <a:t>le </a:t>
            </a:r>
            <a:r>
              <a:rPr lang="fr-FR" sz="700" b="1" dirty="0" smtClean="0">
                <a:solidFill>
                  <a:srgbClr val="748282"/>
                </a:solidFill>
                <a:latin typeface="Arial Narrow"/>
                <a:ea typeface="ＭＳ Ｐゴシック" charset="0"/>
                <a:cs typeface="Arial Narrow"/>
              </a:rPr>
              <a:t>21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21" name="Image 20"/>
          <p:cNvPicPr>
            <a:picLocks noChangeAspect="1"/>
          </p:cNvPicPr>
          <p:nvPr/>
        </p:nvPicPr>
        <p:blipFill>
          <a:blip r:embed="rId3"/>
          <a:stretch>
            <a:fillRect/>
          </a:stretch>
        </p:blipFill>
        <p:spPr>
          <a:xfrm>
            <a:off x="7432463" y="4585421"/>
            <a:ext cx="1143000" cy="285750"/>
          </a:xfrm>
          <a:prstGeom prst="rect">
            <a:avLst/>
          </a:prstGeom>
        </p:spPr>
      </p:pic>
      <p:pic>
        <p:nvPicPr>
          <p:cNvPr id="2" name="Image 1"/>
          <p:cNvPicPr>
            <a:picLocks noChangeAspect="1"/>
          </p:cNvPicPr>
          <p:nvPr/>
        </p:nvPicPr>
        <p:blipFill>
          <a:blip r:embed="rId4"/>
          <a:stretch>
            <a:fillRect/>
          </a:stretch>
        </p:blipFill>
        <p:spPr>
          <a:xfrm>
            <a:off x="2751859" y="1026862"/>
            <a:ext cx="5088442" cy="3962312"/>
          </a:xfrm>
          <a:prstGeom prst="rect">
            <a:avLst/>
          </a:prstGeom>
        </p:spPr>
      </p:pic>
      <p:sp>
        <p:nvSpPr>
          <p:cNvPr id="9" name="ZoneTexte 8"/>
          <p:cNvSpPr txBox="1"/>
          <p:nvPr/>
        </p:nvSpPr>
        <p:spPr>
          <a:xfrm>
            <a:off x="1115803" y="2086897"/>
            <a:ext cx="1346589" cy="1292662"/>
          </a:xfrm>
          <a:prstGeom prst="rect">
            <a:avLst/>
          </a:prstGeom>
          <a:noFill/>
        </p:spPr>
        <p:txBody>
          <a:bodyPr wrap="square" rtlCol="0">
            <a:spAutoFit/>
          </a:bodyPr>
          <a:lstStyle/>
          <a:p>
            <a:r>
              <a:rPr lang="fr-FR" sz="1400" dirty="0" smtClean="0"/>
              <a:t>Deux grands types </a:t>
            </a:r>
            <a:r>
              <a:rPr lang="fr-FR" sz="1400" dirty="0"/>
              <a:t>de ressources : </a:t>
            </a:r>
            <a:r>
              <a:rPr lang="fr-FR" dirty="0"/>
              <a:t>BRNE et </a:t>
            </a:r>
            <a:r>
              <a:rPr lang="fr-FR" dirty="0" err="1"/>
              <a:t>Eduthèque</a:t>
            </a:r>
            <a:endParaRPr lang="fr-FR" dirty="0"/>
          </a:p>
        </p:txBody>
      </p:sp>
    </p:spTree>
    <p:extLst>
      <p:ext uri="{BB962C8B-B14F-4D97-AF65-F5344CB8AC3E}">
        <p14:creationId xmlns:p14="http://schemas.microsoft.com/office/powerpoint/2010/main" val="3745217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 Quart d’heure de lecture</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2127564" y="1141795"/>
            <a:ext cx="6907794" cy="3692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r>
              <a:rPr lang="fr-FR" sz="1400" b="1" dirty="0" smtClean="0">
                <a:hlinkClick r:id="rId2" action="ppaction://hlinkfile"/>
              </a:rPr>
              <a:t>Charte</a:t>
            </a:r>
            <a:r>
              <a:rPr lang="fr-FR" sz="1400" b="1" dirty="0" smtClean="0"/>
              <a:t> :</a:t>
            </a:r>
            <a:endParaRPr lang="fr-FR" sz="1400" dirty="0"/>
          </a:p>
          <a:p>
            <a:r>
              <a:rPr lang="fr-FR" sz="1400" b="1" dirty="0" smtClean="0"/>
              <a:t>POURQUOI :</a:t>
            </a:r>
          </a:p>
          <a:p>
            <a:r>
              <a:rPr lang="fr-FR" sz="1400" dirty="0" smtClean="0"/>
              <a:t>Appartenance</a:t>
            </a:r>
            <a:r>
              <a:rPr lang="fr-FR" sz="1400" dirty="0"/>
              <a:t>, concentration, calme, habitude de lire, plaisir de la lecture, activité culturelle émancipatrice, expérience partagée, pratique régulière de la lecture « jogging de lecture »</a:t>
            </a:r>
          </a:p>
          <a:p>
            <a:r>
              <a:rPr lang="fr-FR" sz="1400" dirty="0"/>
              <a:t> </a:t>
            </a:r>
          </a:p>
          <a:p>
            <a:r>
              <a:rPr lang="fr-FR" sz="1400" b="1" dirty="0"/>
              <a:t>QUI :</a:t>
            </a:r>
            <a:endParaRPr lang="fr-FR" sz="1400" dirty="0"/>
          </a:p>
          <a:p>
            <a:r>
              <a:rPr lang="fr-FR" sz="1400" dirty="0"/>
              <a:t>Tous les membres de la communauté éducative : élèves de toutes les classes, personnels, ...</a:t>
            </a:r>
          </a:p>
          <a:p>
            <a:r>
              <a:rPr lang="fr-FR" sz="1400" b="1" dirty="0"/>
              <a:t>QUAND :</a:t>
            </a:r>
            <a:endParaRPr lang="fr-FR" sz="1400" dirty="0"/>
          </a:p>
          <a:p>
            <a:r>
              <a:rPr lang="fr-FR" sz="1400" dirty="0"/>
              <a:t>Tous les jours, 15 minutes, un rituel partagé par tous</a:t>
            </a:r>
          </a:p>
          <a:p>
            <a:r>
              <a:rPr lang="fr-FR" sz="1400" b="1" dirty="0"/>
              <a:t>QUOI </a:t>
            </a:r>
            <a:r>
              <a:rPr lang="fr-FR" sz="1400" dirty="0"/>
              <a:t>:</a:t>
            </a:r>
          </a:p>
          <a:p>
            <a:r>
              <a:rPr lang="fr-FR" sz="1400" dirty="0"/>
              <a:t>N’importe quel livre, magazine, bande dessinée, au choix de l’élève, détaché du travail scolaire, sans contrôle ni questionnements ultérieurs</a:t>
            </a:r>
          </a:p>
          <a:p>
            <a:r>
              <a:rPr lang="fr-FR" sz="1400" b="1" dirty="0"/>
              <a:t>OU</a:t>
            </a:r>
            <a:r>
              <a:rPr lang="fr-FR" sz="1400" dirty="0"/>
              <a:t> :</a:t>
            </a:r>
          </a:p>
          <a:p>
            <a:r>
              <a:rPr lang="fr-FR" sz="1400" dirty="0"/>
              <a:t>Dans  la salle de classe, la salle d’étude, le gymnase,  le CDI, les espaces communs, la cour  …</a:t>
            </a:r>
          </a:p>
          <a:p>
            <a:r>
              <a:rPr lang="fr-FR" sz="1400" b="1" dirty="0"/>
              <a:t>COMMENT</a:t>
            </a:r>
            <a:r>
              <a:rPr lang="fr-FR" sz="1400" dirty="0"/>
              <a:t> :</a:t>
            </a:r>
          </a:p>
          <a:p>
            <a:r>
              <a:rPr lang="fr-FR" sz="1400" dirty="0"/>
              <a:t>En silence, livre personnel, boîtes à livre, livres à disposition dans les salles de classe, </a:t>
            </a:r>
          </a:p>
          <a:p>
            <a:pPr marL="637200" lvl="1" indent="-180000">
              <a:buClr>
                <a:schemeClr val="accent1"/>
              </a:buClr>
              <a:buFont typeface="Wingdings" charset="2"/>
              <a:buChar char="§"/>
            </a:pPr>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1869924" y="987867"/>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a:t>
            </a:r>
            <a:r>
              <a:rPr lang="fr-FR" sz="700" b="1" dirty="0" smtClean="0">
                <a:solidFill>
                  <a:srgbClr val="748282"/>
                </a:solidFill>
                <a:latin typeface="Arial Narrow"/>
                <a:ea typeface="ＭＳ Ｐゴシック" charset="0"/>
                <a:cs typeface="Arial Narrow"/>
              </a:rPr>
              <a:t>–Rennes le 21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21" name="Image 20"/>
          <p:cNvPicPr>
            <a:picLocks noChangeAspect="1"/>
          </p:cNvPicPr>
          <p:nvPr/>
        </p:nvPicPr>
        <p:blipFill>
          <a:blip r:embed="rId4"/>
          <a:stretch>
            <a:fillRect/>
          </a:stretch>
        </p:blipFill>
        <p:spPr>
          <a:xfrm>
            <a:off x="7432463" y="4585421"/>
            <a:ext cx="1143000" cy="285750"/>
          </a:xfrm>
          <a:prstGeom prst="rect">
            <a:avLst/>
          </a:prstGeom>
        </p:spPr>
      </p:pic>
      <p:pic>
        <p:nvPicPr>
          <p:cNvPr id="19" name="Image 18" descr="Afficher l’image source"/>
          <p:cNvPicPr/>
          <p:nvPr/>
        </p:nvPicPr>
        <p:blipFill>
          <a:blip r:embed="rId5">
            <a:extLst>
              <a:ext uri="{28A0092B-C50C-407E-A947-70E740481C1C}">
                <a14:useLocalDpi xmlns:a14="http://schemas.microsoft.com/office/drawing/2010/main" val="0"/>
              </a:ext>
            </a:extLst>
          </a:blip>
          <a:srcRect/>
          <a:stretch>
            <a:fillRect/>
          </a:stretch>
        </p:blipFill>
        <p:spPr bwMode="auto">
          <a:xfrm>
            <a:off x="156164" y="2109456"/>
            <a:ext cx="1837853" cy="1230941"/>
          </a:xfrm>
          <a:prstGeom prst="rect">
            <a:avLst/>
          </a:prstGeom>
          <a:noFill/>
          <a:ln>
            <a:noFill/>
          </a:ln>
        </p:spPr>
      </p:pic>
    </p:spTree>
    <p:extLst>
      <p:ext uri="{BB962C8B-B14F-4D97-AF65-F5344CB8AC3E}">
        <p14:creationId xmlns:p14="http://schemas.microsoft.com/office/powerpoint/2010/main" val="289240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 Quart d’heure de lecture</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2127564" y="1141795"/>
            <a:ext cx="6907794" cy="3692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r>
              <a:rPr lang="fr-FR" b="1" dirty="0" smtClean="0">
                <a:solidFill>
                  <a:schemeClr val="tx2">
                    <a:lumMod val="60000"/>
                    <a:lumOff val="40000"/>
                  </a:schemeClr>
                </a:solidFill>
                <a:cs typeface="Calibri" panose="020F0502020204030204" pitchFamily="34" charset="0"/>
              </a:rPr>
              <a:t>L</a:t>
            </a:r>
            <a:r>
              <a:rPr lang="fr-FR" b="1" dirty="0" smtClean="0">
                <a:solidFill>
                  <a:schemeClr val="tx2">
                    <a:lumMod val="60000"/>
                    <a:lumOff val="40000"/>
                  </a:schemeClr>
                </a:solidFill>
              </a:rPr>
              <a:t>e rôle des professeurs documentalistes</a:t>
            </a:r>
            <a:endParaRPr lang="fr-FR" sz="2000" dirty="0" smtClean="0">
              <a:solidFill>
                <a:schemeClr val="tx2">
                  <a:lumMod val="60000"/>
                  <a:lumOff val="40000"/>
                </a:schemeClr>
              </a:solidFill>
            </a:endParaRPr>
          </a:p>
          <a:p>
            <a:r>
              <a:rPr lang="fr-FR" dirty="0"/>
              <a:t/>
            </a:r>
            <a:br>
              <a:rPr lang="fr-FR" dirty="0"/>
            </a:br>
            <a:r>
              <a:rPr lang="fr-FR" dirty="0"/>
              <a:t> </a:t>
            </a:r>
            <a:r>
              <a:rPr lang="fr-FR" sz="1400" dirty="0" smtClean="0"/>
              <a:t>Au-delà </a:t>
            </a:r>
            <a:r>
              <a:rPr lang="fr-FR" sz="1400" dirty="0"/>
              <a:t>des aspects organisationnels nécessaires, le professeur documentaliste a un rôle majeur à jouer dans la mise en œuvre du quart d’heure de lecture. Il est naturellement </a:t>
            </a:r>
            <a:r>
              <a:rPr lang="fr-FR" sz="1400" b="1" dirty="0">
                <a:solidFill>
                  <a:schemeClr val="tx2">
                    <a:lumMod val="60000"/>
                    <a:lumOff val="40000"/>
                  </a:schemeClr>
                </a:solidFill>
              </a:rPr>
              <a:t>membre du groupe de pilotage </a:t>
            </a:r>
            <a:r>
              <a:rPr lang="fr-FR" sz="1400" dirty="0"/>
              <a:t>de ce dispositif et, conformément à ses missions,</a:t>
            </a:r>
            <a:r>
              <a:rPr lang="fr-FR" sz="1400" b="1" dirty="0"/>
              <a:t> </a:t>
            </a:r>
            <a:r>
              <a:rPr lang="fr-FR" sz="1400" b="1" dirty="0">
                <a:solidFill>
                  <a:schemeClr val="tx2">
                    <a:lumMod val="60000"/>
                    <a:lumOff val="40000"/>
                  </a:schemeClr>
                </a:solidFill>
              </a:rPr>
              <a:t>facilite l'accès aux livres, les emprunts et la circulation des livres, favorise les discussions et échanges autour des lectures faites.</a:t>
            </a:r>
          </a:p>
          <a:p>
            <a:r>
              <a:rPr lang="fr-FR" sz="1400" dirty="0"/>
              <a:t>Sur le plan matériel, le professeur documentaliste pourra organiser la mise en place dans chaque classe de caisses avec des livres et des revues à dispositions pour ceux qui n'auraient pas apporté des ouvrages personnels.</a:t>
            </a:r>
          </a:p>
          <a:p>
            <a:endParaRPr lang="fr-FR" sz="1400" dirty="0" smtClean="0"/>
          </a:p>
          <a:p>
            <a:r>
              <a:rPr lang="fr-FR" sz="1400" dirty="0" smtClean="0"/>
              <a:t>Le </a:t>
            </a:r>
            <a:r>
              <a:rPr lang="fr-FR" sz="1400" dirty="0"/>
              <a:t>quart d’heure de lecture est un dispositif qui peut replacer le CDI au cœur de </a:t>
            </a:r>
            <a:r>
              <a:rPr lang="fr-FR" sz="1400" dirty="0" smtClean="0"/>
              <a:t>l’EPLE… </a:t>
            </a:r>
            <a:r>
              <a:rPr lang="fr-FR" sz="1400" dirty="0"/>
              <a:t>quand il ne l’est pas déjà.</a:t>
            </a:r>
          </a:p>
          <a:p>
            <a:r>
              <a:rPr lang="fr-FR" dirty="0"/>
              <a:t/>
            </a:r>
            <a:br>
              <a:rPr lang="fr-FR" dirty="0"/>
            </a:br>
            <a:r>
              <a:rPr lang="fr-FR" dirty="0"/>
              <a:t> </a:t>
            </a:r>
            <a:endParaRPr lang="fr-FR" sz="2800" dirty="0"/>
          </a:p>
          <a:p>
            <a:pPr marL="637200" lvl="1" indent="-180000">
              <a:buClr>
                <a:schemeClr val="accent1"/>
              </a:buClr>
              <a:buFont typeface="Wingdings" charset="2"/>
              <a:buChar char="§"/>
            </a:pPr>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1869924" y="987867"/>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a:t>
            </a:r>
            <a:r>
              <a:rPr lang="fr-FR" sz="700" b="1" dirty="0" smtClean="0">
                <a:solidFill>
                  <a:srgbClr val="748282"/>
                </a:solidFill>
                <a:latin typeface="Arial Narrow"/>
                <a:ea typeface="ＭＳ Ｐゴシック" charset="0"/>
                <a:cs typeface="Arial Narrow"/>
              </a:rPr>
              <a:t>le </a:t>
            </a:r>
            <a:r>
              <a:rPr lang="fr-FR" sz="700" b="1" dirty="0" smtClean="0">
                <a:solidFill>
                  <a:srgbClr val="748282"/>
                </a:solidFill>
                <a:latin typeface="Arial Narrow"/>
                <a:ea typeface="ＭＳ Ｐゴシック" charset="0"/>
                <a:cs typeface="Arial Narrow"/>
              </a:rPr>
              <a:t>21</a:t>
            </a:r>
            <a:r>
              <a:rPr lang="fr-FR" sz="700" b="1" dirty="0" smtClean="0">
                <a:solidFill>
                  <a:srgbClr val="748282"/>
                </a:solidFill>
                <a:latin typeface="Arial Narrow"/>
                <a:ea typeface="ＭＳ Ｐゴシック" charset="0"/>
                <a:cs typeface="Arial Narrow"/>
              </a:rPr>
              <a:t>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21" name="Image 20"/>
          <p:cNvPicPr>
            <a:picLocks noChangeAspect="1"/>
          </p:cNvPicPr>
          <p:nvPr/>
        </p:nvPicPr>
        <p:blipFill>
          <a:blip r:embed="rId3"/>
          <a:stretch>
            <a:fillRect/>
          </a:stretch>
        </p:blipFill>
        <p:spPr>
          <a:xfrm>
            <a:off x="7432463" y="4585421"/>
            <a:ext cx="1143000" cy="285750"/>
          </a:xfrm>
          <a:prstGeom prst="rect">
            <a:avLst/>
          </a:prstGeom>
        </p:spPr>
      </p:pic>
      <p:pic>
        <p:nvPicPr>
          <p:cNvPr id="19" name="Image 18" descr="Afficher l’image source"/>
          <p:cNvPicPr/>
          <p:nvPr/>
        </p:nvPicPr>
        <p:blipFill>
          <a:blip r:embed="rId4">
            <a:extLst>
              <a:ext uri="{28A0092B-C50C-407E-A947-70E740481C1C}">
                <a14:useLocalDpi xmlns:a14="http://schemas.microsoft.com/office/drawing/2010/main" val="0"/>
              </a:ext>
            </a:extLst>
          </a:blip>
          <a:srcRect/>
          <a:stretch>
            <a:fillRect/>
          </a:stretch>
        </p:blipFill>
        <p:spPr bwMode="auto">
          <a:xfrm>
            <a:off x="156164" y="2109456"/>
            <a:ext cx="1837853" cy="1230941"/>
          </a:xfrm>
          <a:prstGeom prst="rect">
            <a:avLst/>
          </a:prstGeom>
          <a:noFill/>
          <a:ln>
            <a:noFill/>
          </a:ln>
        </p:spPr>
      </p:pic>
    </p:spTree>
    <p:extLst>
      <p:ext uri="{BB962C8B-B14F-4D97-AF65-F5344CB8AC3E}">
        <p14:creationId xmlns:p14="http://schemas.microsoft.com/office/powerpoint/2010/main" val="3395390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r 4"/>
          <p:cNvGrpSpPr/>
          <p:nvPr/>
        </p:nvGrpSpPr>
        <p:grpSpPr>
          <a:xfrm flipH="1">
            <a:off x="7762682" y="4769112"/>
            <a:ext cx="1202577" cy="210369"/>
            <a:chOff x="755577" y="5453395"/>
            <a:chExt cx="2449166" cy="428436"/>
          </a:xfrm>
        </p:grpSpPr>
        <p:sp>
          <p:nvSpPr>
            <p:cNvPr id="6" name="ZoneTexte 5"/>
            <p:cNvSpPr txBox="1"/>
            <p:nvPr/>
          </p:nvSpPr>
          <p:spPr>
            <a:xfrm>
              <a:off x="755578" y="5661252"/>
              <a:ext cx="2449165" cy="220579"/>
            </a:xfrm>
            <a:prstGeom prst="rect">
              <a:avLst/>
            </a:prstGeom>
            <a:solidFill>
              <a:schemeClr val="accent1"/>
            </a:solidFill>
          </p:spPr>
          <p:txBody>
            <a:bodyPr wrap="square" rtlCol="0">
              <a:spAutoFit/>
            </a:bodyPr>
            <a:lstStyle/>
            <a:p>
              <a:endParaRPr lang="fr-FR" dirty="0"/>
            </a:p>
          </p:txBody>
        </p:sp>
        <p:sp>
          <p:nvSpPr>
            <p:cNvPr id="7" name="ZoneTexte 6"/>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pic>
        <p:nvPicPr>
          <p:cNvPr id="8" name="Image 7" descr="AcadRennesLOGO1811RAB-Q.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951" y="3332452"/>
            <a:ext cx="999758" cy="1436660"/>
          </a:xfrm>
          <a:prstGeom prst="rect">
            <a:avLst/>
          </a:prstGeom>
        </p:spPr>
      </p:pic>
      <p:grpSp>
        <p:nvGrpSpPr>
          <p:cNvPr id="9" name="Grouper 8"/>
          <p:cNvGrpSpPr/>
          <p:nvPr/>
        </p:nvGrpSpPr>
        <p:grpSpPr>
          <a:xfrm rot="10800000" flipH="1">
            <a:off x="219857" y="158372"/>
            <a:ext cx="379555" cy="205077"/>
            <a:chOff x="755577" y="5464173"/>
            <a:chExt cx="773001" cy="417658"/>
          </a:xfrm>
        </p:grpSpPr>
        <p:sp>
          <p:nvSpPr>
            <p:cNvPr id="10" name="ZoneTexte 9"/>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1" name="ZoneTexte 10"/>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pic>
        <p:nvPicPr>
          <p:cNvPr id="12" name="Image 11" descr="Ecole-confiance-Bleu-500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582" y="1729114"/>
            <a:ext cx="2318718" cy="802276"/>
          </a:xfrm>
          <a:prstGeom prst="rect">
            <a:avLst/>
          </a:prstGeom>
        </p:spPr>
      </p:pic>
      <p:sp>
        <p:nvSpPr>
          <p:cNvPr id="2" name="ZoneTexte 1"/>
          <p:cNvSpPr txBox="1"/>
          <p:nvPr/>
        </p:nvSpPr>
        <p:spPr>
          <a:xfrm>
            <a:off x="2172832" y="751438"/>
            <a:ext cx="4843604" cy="584775"/>
          </a:xfrm>
          <a:prstGeom prst="rect">
            <a:avLst/>
          </a:prstGeom>
          <a:noFill/>
        </p:spPr>
        <p:txBody>
          <a:bodyPr wrap="square" rtlCol="0">
            <a:spAutoFit/>
          </a:bodyPr>
          <a:lstStyle/>
          <a:p>
            <a:r>
              <a:rPr lang="fr-FR" sz="3200" b="1" dirty="0" smtClean="0">
                <a:solidFill>
                  <a:schemeClr val="tx2">
                    <a:lumMod val="60000"/>
                    <a:lumOff val="40000"/>
                  </a:schemeClr>
                </a:solidFill>
              </a:rPr>
              <a:t>Questions diverses …</a:t>
            </a:r>
            <a:endParaRPr lang="fr-FR" sz="3200" b="1" dirty="0">
              <a:solidFill>
                <a:schemeClr val="tx2">
                  <a:lumMod val="60000"/>
                  <a:lumOff val="40000"/>
                </a:schemeClr>
              </a:solidFill>
            </a:endParaRPr>
          </a:p>
        </p:txBody>
      </p:sp>
    </p:spTree>
    <p:extLst>
      <p:ext uri="{BB962C8B-B14F-4D97-AF65-F5344CB8AC3E}">
        <p14:creationId xmlns:p14="http://schemas.microsoft.com/office/powerpoint/2010/main" val="31506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25" y="5281613"/>
            <a:ext cx="8285163" cy="52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 name="Grouper 12"/>
          <p:cNvGrpSpPr/>
          <p:nvPr/>
        </p:nvGrpSpPr>
        <p:grpSpPr>
          <a:xfrm flipH="1">
            <a:off x="7149630" y="4769112"/>
            <a:ext cx="1815629" cy="210369"/>
            <a:chOff x="755576" y="5453395"/>
            <a:chExt cx="3697705" cy="428436"/>
          </a:xfrm>
        </p:grpSpPr>
        <p:sp>
          <p:nvSpPr>
            <p:cNvPr id="16" name="ZoneTexte 15"/>
            <p:cNvSpPr txBox="1"/>
            <p:nvPr/>
          </p:nvSpPr>
          <p:spPr>
            <a:xfrm>
              <a:off x="755576" y="5661252"/>
              <a:ext cx="3697705" cy="220579"/>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4"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le 21 novembre </a:t>
            </a:r>
            <a:r>
              <a:rPr lang="fr-FR" sz="700" b="1" dirty="0" smtClean="0">
                <a:solidFill>
                  <a:srgbClr val="748282"/>
                </a:solidFill>
                <a:latin typeface="Arial Narrow"/>
                <a:ea typeface="ＭＳ Ｐゴシック" charset="0"/>
                <a:cs typeface="Arial Narrow"/>
              </a:rPr>
              <a:t>2019</a:t>
            </a:r>
            <a:endParaRPr lang="fr-FR" sz="700" b="1" dirty="0">
              <a:solidFill>
                <a:srgbClr val="748282"/>
              </a:solidFill>
              <a:latin typeface="Arial Narrow"/>
              <a:ea typeface="ＭＳ Ｐゴシック" charset="0"/>
              <a:cs typeface="Arial Narrow"/>
            </a:endParaRPr>
          </a:p>
        </p:txBody>
      </p:sp>
      <p:sp>
        <p:nvSpPr>
          <p:cNvPr id="15" name="ZoneTexte 14"/>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20"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0"/>
              </a:spcBef>
              <a:buNone/>
            </a:pPr>
            <a:r>
              <a:rPr lang="fr-FR" b="1" dirty="0" smtClean="0">
                <a:solidFill>
                  <a:schemeClr val="bg1"/>
                </a:solidFill>
                <a:latin typeface="Arial Narrow"/>
                <a:cs typeface="Arial Narrow"/>
              </a:rPr>
              <a:t>Matinée </a:t>
            </a:r>
            <a:r>
              <a:rPr lang="fr-FR" b="1" dirty="0" smtClean="0">
                <a:solidFill>
                  <a:schemeClr val="bg1"/>
                </a:solidFill>
                <a:latin typeface="Arial Narrow"/>
                <a:cs typeface="Arial Narrow"/>
              </a:rPr>
              <a:t>de l’Inspection EVS</a:t>
            </a:r>
          </a:p>
          <a:p>
            <a:pPr marL="0" lvl="1" indent="0">
              <a:spcBef>
                <a:spcPts val="0"/>
              </a:spcBef>
              <a:buNone/>
            </a:pPr>
            <a:r>
              <a:rPr lang="fr-FR" sz="1700" b="1" dirty="0" smtClean="0">
                <a:latin typeface="Arial Narrow"/>
                <a:cs typeface="Arial Narrow"/>
              </a:rPr>
              <a:t>Professeurs documentalistes</a:t>
            </a:r>
            <a:endParaRPr lang="fr-FR" sz="1700" dirty="0">
              <a:latin typeface="Arial Narrow"/>
              <a:cs typeface="Arial Narrow"/>
            </a:endParaRPr>
          </a:p>
        </p:txBody>
      </p:sp>
      <p:sp>
        <p:nvSpPr>
          <p:cNvPr id="21" name="Rectangle 1"/>
          <p:cNvSpPr>
            <a:spLocks noChangeArrowheads="1"/>
          </p:cNvSpPr>
          <p:nvPr/>
        </p:nvSpPr>
        <p:spPr bwMode="auto">
          <a:xfrm>
            <a:off x="1241137" y="1514298"/>
            <a:ext cx="6979225" cy="236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285750" indent="-180000">
              <a:buFont typeface="Wingdings" charset="2"/>
              <a:buChar char="§"/>
            </a:pPr>
            <a:r>
              <a:rPr lang="fr-FR" sz="1500" b="1" dirty="0" smtClean="0">
                <a:solidFill>
                  <a:schemeClr val="accent1"/>
                </a:solidFill>
                <a:latin typeface="Arial Narrow"/>
                <a:cs typeface="Arial Narrow"/>
              </a:rPr>
              <a:t>Ordre du jour</a:t>
            </a:r>
            <a:endParaRPr lang="fr-FR" sz="1400" b="1" dirty="0" smtClean="0">
              <a:latin typeface="Arial Narrow"/>
              <a:cs typeface="Arial Narrow"/>
            </a:endParaRPr>
          </a:p>
          <a:p>
            <a:r>
              <a:rPr lang="fr-FR" sz="1400" b="1" dirty="0">
                <a:latin typeface="Arial Narrow"/>
                <a:cs typeface="Arial Narrow"/>
              </a:rPr>
              <a:t>	</a:t>
            </a:r>
            <a:endParaRPr lang="fr-FR" dirty="0"/>
          </a:p>
          <a:p>
            <a:r>
              <a:rPr lang="fr-FR" dirty="0"/>
              <a:t> </a:t>
            </a:r>
          </a:p>
          <a:p>
            <a:pPr marL="1200150" lvl="2" indent="-285750">
              <a:buFont typeface="Wingdings" panose="05000000000000000000" pitchFamily="2" charset="2"/>
              <a:buChar char="v"/>
            </a:pPr>
            <a:r>
              <a:rPr lang="fr-FR" dirty="0"/>
              <a:t>Présentation des </a:t>
            </a:r>
            <a:r>
              <a:rPr lang="fr-FR" dirty="0" smtClean="0"/>
              <a:t>participants</a:t>
            </a:r>
            <a:endParaRPr lang="fr-FR" dirty="0"/>
          </a:p>
          <a:p>
            <a:pPr marL="1200150" lvl="2" indent="-285750">
              <a:buFont typeface="Wingdings" panose="05000000000000000000" pitchFamily="2" charset="2"/>
              <a:buChar char="v"/>
            </a:pPr>
            <a:r>
              <a:rPr lang="fr-FR" dirty="0" smtClean="0"/>
              <a:t>Bilan </a:t>
            </a:r>
            <a:r>
              <a:rPr lang="fr-FR" dirty="0"/>
              <a:t>des cercles apprenants 2018-2019 </a:t>
            </a:r>
          </a:p>
          <a:p>
            <a:pPr marL="1200150" lvl="2" indent="-285750">
              <a:buFont typeface="Wingdings" panose="05000000000000000000" pitchFamily="2" charset="2"/>
              <a:buChar char="v"/>
            </a:pPr>
            <a:r>
              <a:rPr lang="fr-FR" dirty="0" smtClean="0"/>
              <a:t>Les </a:t>
            </a:r>
            <a:r>
              <a:rPr lang="fr-FR" dirty="0"/>
              <a:t>groupes de secteur 2019-2020 </a:t>
            </a:r>
          </a:p>
          <a:p>
            <a:pPr marL="1200150" lvl="2" indent="-285750">
              <a:buFont typeface="Wingdings" panose="05000000000000000000" pitchFamily="2" charset="2"/>
              <a:buChar char="v"/>
            </a:pPr>
            <a:r>
              <a:rPr lang="fr-FR" dirty="0" smtClean="0"/>
              <a:t>Les </a:t>
            </a:r>
            <a:r>
              <a:rPr lang="fr-FR" dirty="0"/>
              <a:t>ressources académiques </a:t>
            </a:r>
          </a:p>
          <a:p>
            <a:pPr marL="1200150" lvl="2" indent="-285750">
              <a:buFont typeface="Wingdings" panose="05000000000000000000" pitchFamily="2" charset="2"/>
              <a:buChar char="v"/>
            </a:pPr>
            <a:r>
              <a:rPr lang="fr-FR" dirty="0" smtClean="0"/>
              <a:t>Point </a:t>
            </a:r>
            <a:r>
              <a:rPr lang="fr-FR" dirty="0"/>
              <a:t>RGPD </a:t>
            </a:r>
          </a:p>
          <a:p>
            <a:pPr marL="1200150" lvl="2" indent="-285750">
              <a:buFont typeface="Wingdings" panose="05000000000000000000" pitchFamily="2" charset="2"/>
              <a:buChar char="v"/>
            </a:pPr>
            <a:r>
              <a:rPr lang="fr-FR" dirty="0" smtClean="0"/>
              <a:t>Le </a:t>
            </a:r>
            <a:r>
              <a:rPr lang="fr-FR" dirty="0"/>
              <a:t>quart d’heure de lecture </a:t>
            </a:r>
          </a:p>
          <a:p>
            <a:pPr marL="1200150" lvl="2" indent="-285750">
              <a:buFont typeface="Wingdings" panose="05000000000000000000" pitchFamily="2" charset="2"/>
              <a:buChar char="v"/>
            </a:pPr>
            <a:r>
              <a:rPr lang="fr-FR" dirty="0" smtClean="0"/>
              <a:t>Questions </a:t>
            </a:r>
            <a:r>
              <a:rPr lang="fr-FR" dirty="0"/>
              <a:t>diverses </a:t>
            </a:r>
          </a:p>
          <a:p>
            <a:pPr marL="912813" lvl="2" indent="-285750">
              <a:buClr>
                <a:schemeClr val="accent1"/>
              </a:buClr>
              <a:buFont typeface="Wingdings" charset="2"/>
              <a:buChar char="§"/>
            </a:pPr>
            <a:endParaRPr lang="fr-FR" sz="1300" dirty="0" smtClean="0">
              <a:latin typeface="Arial Narrow"/>
              <a:cs typeface="Arial Narrow"/>
            </a:endParaRPr>
          </a:p>
          <a:p>
            <a:pPr marL="912813" lvl="2" indent="-285750">
              <a:buClr>
                <a:schemeClr val="accent1"/>
              </a:buClr>
              <a:buFont typeface="Wingdings" charset="2"/>
              <a:buChar char="§"/>
            </a:pPr>
            <a:endParaRPr lang="fr-FR" sz="1300" dirty="0">
              <a:latin typeface="Arial Narrow"/>
              <a:cs typeface="Arial Narrow"/>
            </a:endParaRPr>
          </a:p>
        </p:txBody>
      </p:sp>
      <p:pic>
        <p:nvPicPr>
          <p:cNvPr id="22" name="Image 21" descr="AcadRennesLOGO1811RAB-filBlancMroug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24" name="Grouper 23"/>
          <p:cNvGrpSpPr/>
          <p:nvPr/>
        </p:nvGrpSpPr>
        <p:grpSpPr>
          <a:xfrm rot="10800000">
            <a:off x="8417212" y="196448"/>
            <a:ext cx="525531" cy="171686"/>
            <a:chOff x="5391302" y="1426464"/>
            <a:chExt cx="604579" cy="197510"/>
          </a:xfrm>
          <a:solidFill>
            <a:srgbClr val="E96667"/>
          </a:solidFill>
        </p:grpSpPr>
        <p:sp>
          <p:nvSpPr>
            <p:cNvPr id="25" name="Rectangle 24"/>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spTree>
    <p:extLst>
      <p:ext uri="{BB962C8B-B14F-4D97-AF65-F5344CB8AC3E}">
        <p14:creationId xmlns:p14="http://schemas.microsoft.com/office/powerpoint/2010/main" val="17426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0"/>
              </a:spcBef>
              <a:buNone/>
            </a:pPr>
            <a:r>
              <a:rPr lang="fr-FR" b="1" dirty="0" smtClean="0">
                <a:solidFill>
                  <a:schemeClr val="bg1"/>
                </a:solidFill>
                <a:latin typeface="Arial Narrow"/>
                <a:cs typeface="Arial Narrow"/>
              </a:rPr>
              <a:t>Bilan des cercles apprenants 2018-2019</a:t>
            </a: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441434" y="936001"/>
            <a:ext cx="8271642" cy="3935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180000" indent="-180000">
              <a:buClr>
                <a:schemeClr val="accent1"/>
              </a:buClr>
              <a:buFont typeface="Wingdings" charset="2"/>
              <a:buChar char="§"/>
            </a:pPr>
            <a:r>
              <a:rPr lang="fr-FR" sz="1500" b="1" dirty="0" smtClean="0">
                <a:solidFill>
                  <a:schemeClr val="accent1"/>
                </a:solidFill>
                <a:latin typeface="Arial Narrow"/>
                <a:cs typeface="Arial Narrow"/>
              </a:rPr>
              <a:t>17 Cercles apprenants : 3 en 22, 4 en 29, 5 en 35 et 5 en 56</a:t>
            </a:r>
          </a:p>
          <a:p>
            <a:pPr>
              <a:buClr>
                <a:schemeClr val="accent1"/>
              </a:buClr>
            </a:pPr>
            <a:endParaRPr lang="fr-FR" sz="1500" b="1" dirty="0" smtClean="0">
              <a:solidFill>
                <a:schemeClr val="accent1"/>
              </a:solidFill>
              <a:latin typeface="Arial Narrow"/>
              <a:cs typeface="Arial Narrow"/>
            </a:endParaRPr>
          </a:p>
          <a:p>
            <a:pPr marL="285750" indent="-285750">
              <a:buFont typeface="Arial" panose="020B0604020202020204" pitchFamily="34" charset="0"/>
              <a:buChar char="•"/>
            </a:pPr>
            <a:r>
              <a:rPr lang="fr-FR" sz="1300" dirty="0">
                <a:cs typeface="Arial Narrow"/>
              </a:rPr>
              <a:t>Littérature de jeunesse et EMI au collège (22)</a:t>
            </a:r>
          </a:p>
          <a:p>
            <a:pPr marL="285750" indent="-285750">
              <a:buFont typeface="Arial" panose="020B0604020202020204" pitchFamily="34" charset="0"/>
              <a:buChar char="•"/>
            </a:pPr>
            <a:r>
              <a:rPr lang="fr-FR" sz="1300" dirty="0">
                <a:cs typeface="Arial Narrow"/>
              </a:rPr>
              <a:t>Liaison collège/lycée : création d'un prix   littéraire BD inter-établissement (22)</a:t>
            </a:r>
          </a:p>
          <a:p>
            <a:pPr marL="285750" indent="-285750">
              <a:buFont typeface="Arial" panose="020B0604020202020204" pitchFamily="34" charset="0"/>
              <a:buChar char="•"/>
            </a:pPr>
            <a:r>
              <a:rPr lang="fr-FR" sz="1300" dirty="0">
                <a:cs typeface="Arial Narrow"/>
              </a:rPr>
              <a:t>Outils et pratiques numériques en collège et lycée (22)</a:t>
            </a:r>
          </a:p>
          <a:p>
            <a:pPr marL="285750" indent="-285750">
              <a:buFont typeface="Arial" panose="020B0604020202020204" pitchFamily="34" charset="0"/>
              <a:buChar char="•"/>
            </a:pPr>
            <a:r>
              <a:rPr lang="fr-FR" sz="1300" dirty="0" smtClean="0">
                <a:cs typeface="Arial Narrow"/>
              </a:rPr>
              <a:t>Autour de la Culture</a:t>
            </a:r>
            <a:r>
              <a:rPr lang="fr-FR" sz="1300" dirty="0">
                <a:cs typeface="Arial Narrow"/>
              </a:rPr>
              <a:t>, lecture et outils numériques (29)</a:t>
            </a:r>
          </a:p>
          <a:p>
            <a:pPr marL="285750" indent="-285750">
              <a:buFont typeface="Arial" panose="020B0604020202020204" pitchFamily="34" charset="0"/>
              <a:buChar char="•"/>
            </a:pPr>
            <a:r>
              <a:rPr lang="fr-FR" sz="1300" dirty="0">
                <a:cs typeface="Arial Narrow"/>
              </a:rPr>
              <a:t>Construire une pensée critique chez les élèves (29</a:t>
            </a:r>
            <a:r>
              <a:rPr lang="fr-FR" sz="1300" dirty="0" smtClean="0">
                <a:cs typeface="Arial Narrow"/>
              </a:rPr>
              <a:t>)</a:t>
            </a:r>
            <a:r>
              <a:rPr lang="fr-FR" sz="1300" dirty="0">
                <a:cs typeface="Arial Narrow"/>
              </a:rPr>
              <a:t> </a:t>
            </a:r>
            <a:endParaRPr lang="fr-FR" sz="1300" dirty="0" smtClean="0">
              <a:cs typeface="Arial Narrow"/>
            </a:endParaRPr>
          </a:p>
          <a:p>
            <a:pPr marL="285750" indent="-285750">
              <a:buFont typeface="Arial" panose="020B0604020202020204" pitchFamily="34" charset="0"/>
              <a:buChar char="•"/>
            </a:pPr>
            <a:r>
              <a:rPr lang="fr-FR" sz="1300" dirty="0" smtClean="0">
                <a:cs typeface="Arial Narrow"/>
              </a:rPr>
              <a:t>Actions </a:t>
            </a:r>
            <a:r>
              <a:rPr lang="fr-FR" sz="1300" dirty="0">
                <a:cs typeface="Arial Narrow"/>
              </a:rPr>
              <a:t>autour de la lecture jeunesse et mutualisation des nouvelles pratiques et des ressources (29)</a:t>
            </a:r>
          </a:p>
          <a:p>
            <a:pPr marL="285750" indent="-285750">
              <a:buFont typeface="Arial" panose="020B0604020202020204" pitchFamily="34" charset="0"/>
              <a:buChar char="•"/>
            </a:pPr>
            <a:r>
              <a:rPr lang="fr-FR" sz="1300" dirty="0" smtClean="0">
                <a:cs typeface="Arial Narrow"/>
              </a:rPr>
              <a:t>Mise </a:t>
            </a:r>
            <a:r>
              <a:rPr lang="fr-FR" sz="1300" dirty="0">
                <a:cs typeface="Arial Narrow"/>
              </a:rPr>
              <a:t>en réseau des lycées professionnels et SEGPA nord Finistérien (29)</a:t>
            </a:r>
          </a:p>
          <a:p>
            <a:pPr marL="285750" indent="-285750">
              <a:buFont typeface="Arial" panose="020B0604020202020204" pitchFamily="34" charset="0"/>
              <a:buChar char="•"/>
            </a:pPr>
            <a:r>
              <a:rPr lang="fr-FR" sz="1300" dirty="0" smtClean="0">
                <a:cs typeface="Arial Narrow"/>
              </a:rPr>
              <a:t>lecture en lycée professionnel (35)</a:t>
            </a:r>
          </a:p>
          <a:p>
            <a:pPr marL="285750" indent="-285750">
              <a:buFont typeface="Arial" panose="020B0604020202020204" pitchFamily="34" charset="0"/>
              <a:buChar char="•"/>
            </a:pPr>
            <a:r>
              <a:rPr lang="fr-FR" sz="1300" dirty="0" smtClean="0">
                <a:cs typeface="Arial Narrow"/>
              </a:rPr>
              <a:t>Développer la politique documentaire et l'Éducation aux Médias et à l'Information au sein de son EPLE (35)</a:t>
            </a:r>
          </a:p>
          <a:p>
            <a:pPr marL="285750" indent="-285750">
              <a:buFont typeface="Arial" panose="020B0604020202020204" pitchFamily="34" charset="0"/>
              <a:buChar char="•"/>
            </a:pPr>
            <a:r>
              <a:rPr lang="fr-FR" sz="1300" dirty="0" smtClean="0">
                <a:cs typeface="Arial Narrow"/>
              </a:rPr>
              <a:t>Ecosystème numérique de l'établissement et ressources numériques : Rôle du professeur documentaliste (35)</a:t>
            </a:r>
          </a:p>
          <a:p>
            <a:pPr marL="285750" indent="-285750">
              <a:buFont typeface="Arial" panose="020B0604020202020204" pitchFamily="34" charset="0"/>
              <a:buChar char="•"/>
            </a:pPr>
            <a:r>
              <a:rPr lang="fr-FR" sz="1300" dirty="0">
                <a:cs typeface="Arial Narrow"/>
              </a:rPr>
              <a:t>Professeurs documentalistes et pratiques pédagogiques et professionnelles innovantes (35)</a:t>
            </a:r>
          </a:p>
          <a:p>
            <a:pPr marL="285750" indent="-285750">
              <a:buFont typeface="Arial" panose="020B0604020202020204" pitchFamily="34" charset="0"/>
              <a:buChar char="•"/>
            </a:pPr>
            <a:r>
              <a:rPr lang="fr-FR" sz="1300" dirty="0">
                <a:cs typeface="Arial Narrow"/>
              </a:rPr>
              <a:t>Médias et désinformation : former les élèves au collège et au lycée (35) </a:t>
            </a:r>
          </a:p>
          <a:p>
            <a:pPr marL="285750" indent="-285750">
              <a:buFont typeface="Arial" panose="020B0604020202020204" pitchFamily="34" charset="0"/>
              <a:buChar char="•"/>
            </a:pPr>
            <a:r>
              <a:rPr lang="fr-FR" sz="1300" dirty="0" smtClean="0">
                <a:cs typeface="Arial Narrow"/>
              </a:rPr>
              <a:t>Escape </a:t>
            </a:r>
            <a:r>
              <a:rPr lang="fr-FR" sz="1300" dirty="0" err="1" smtClean="0">
                <a:cs typeface="Arial Narrow"/>
              </a:rPr>
              <a:t>game</a:t>
            </a:r>
            <a:r>
              <a:rPr lang="fr-FR" sz="1300" dirty="0" smtClean="0">
                <a:cs typeface="Arial Narrow"/>
              </a:rPr>
              <a:t> au CDI - Concours </a:t>
            </a:r>
            <a:r>
              <a:rPr lang="fr-FR" sz="1300" dirty="0" err="1" smtClean="0">
                <a:cs typeface="Arial Narrow"/>
              </a:rPr>
              <a:t>Adolire</a:t>
            </a:r>
            <a:r>
              <a:rPr lang="fr-FR" sz="1300" dirty="0" smtClean="0">
                <a:cs typeface="Arial Narrow"/>
              </a:rPr>
              <a:t> (56)</a:t>
            </a:r>
          </a:p>
          <a:p>
            <a:pPr marL="285750" indent="-285750">
              <a:buFont typeface="Arial" panose="020B0604020202020204" pitchFamily="34" charset="0"/>
              <a:buChar char="•"/>
            </a:pPr>
            <a:r>
              <a:rPr lang="fr-FR" sz="1300" dirty="0" smtClean="0">
                <a:cs typeface="Arial Narrow"/>
              </a:rPr>
              <a:t>Encourager la lecture via un outil numérique (56)</a:t>
            </a:r>
          </a:p>
          <a:p>
            <a:pPr marL="285750" indent="-285750">
              <a:buFont typeface="Arial" panose="020B0604020202020204" pitchFamily="34" charset="0"/>
              <a:buChar char="•"/>
            </a:pPr>
            <a:r>
              <a:rPr lang="fr-FR" sz="1300" dirty="0" smtClean="0">
                <a:cs typeface="Arial Narrow"/>
              </a:rPr>
              <a:t>Le CDI, laboratoire de curiosité (56)</a:t>
            </a:r>
          </a:p>
          <a:p>
            <a:pPr marL="285750" indent="-285750">
              <a:buFont typeface="Arial" panose="020B0604020202020204" pitchFamily="34" charset="0"/>
              <a:buChar char="•"/>
            </a:pPr>
            <a:r>
              <a:rPr lang="fr-FR" sz="1300" dirty="0" smtClean="0">
                <a:cs typeface="Arial Narrow"/>
              </a:rPr>
              <a:t>Gestion du numérique au CDI (56)</a:t>
            </a:r>
          </a:p>
          <a:p>
            <a:pPr marL="285750" indent="-285750">
              <a:buFont typeface="Arial" panose="020B0604020202020204" pitchFamily="34" charset="0"/>
              <a:buChar char="•"/>
            </a:pPr>
            <a:r>
              <a:rPr lang="fr-FR" sz="1300" dirty="0" smtClean="0">
                <a:cs typeface="Arial Narrow"/>
              </a:rPr>
              <a:t>Le CDI : nouveaux publics, nouvelles pratiques (56)</a:t>
            </a:r>
          </a:p>
          <a:p>
            <a:endParaRPr lang="fr-FR" sz="1300" b="1" dirty="0" smtClean="0">
              <a:latin typeface="Arial Narrow"/>
              <a:cs typeface="Arial Narrow"/>
            </a:endParaRPr>
          </a:p>
          <a:p>
            <a:endParaRPr lang="fr-FR" sz="1300" dirty="0">
              <a:latin typeface="Arial Narrow"/>
              <a:cs typeface="Arial Narrow"/>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107098" y="1010729"/>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20"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le 21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348" y="3499096"/>
            <a:ext cx="2466607" cy="1644404"/>
          </a:xfrm>
          <a:prstGeom prst="rect">
            <a:avLst/>
          </a:prstGeom>
        </p:spPr>
      </p:pic>
    </p:spTree>
    <p:extLst>
      <p:ext uri="{BB962C8B-B14F-4D97-AF65-F5344CB8AC3E}">
        <p14:creationId xmlns:p14="http://schemas.microsoft.com/office/powerpoint/2010/main" val="162415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a:solidFill>
                  <a:schemeClr val="bg1"/>
                </a:solidFill>
                <a:latin typeface="Arial Narrow" panose="020B0606020202030204" pitchFamily="34" charset="0"/>
              </a:rPr>
              <a:t>Les groupes de secteur 2019-2020 </a:t>
            </a: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441434" y="936000"/>
            <a:ext cx="8271642"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180000" indent="-180000">
              <a:buClr>
                <a:schemeClr val="accent1"/>
              </a:buClr>
              <a:buFont typeface="Wingdings" charset="2"/>
              <a:buChar char="§"/>
            </a:pPr>
            <a:r>
              <a:rPr lang="fr-FR" sz="1500" b="1" dirty="0" smtClean="0">
                <a:solidFill>
                  <a:schemeClr val="accent1"/>
                </a:solidFill>
                <a:latin typeface="Arial Narrow"/>
                <a:cs typeface="Arial Narrow"/>
              </a:rPr>
              <a:t>15  Groupes de secteur (10 reconduits et 5 nouveaux) : 4 en 22, 4 en 29, 3 en 35 et 4 en 56</a:t>
            </a:r>
          </a:p>
          <a:p>
            <a:pPr>
              <a:buClr>
                <a:schemeClr val="accent1"/>
              </a:buClr>
            </a:pPr>
            <a:endParaRPr lang="fr-FR" sz="1500" b="1" dirty="0" smtClean="0">
              <a:solidFill>
                <a:schemeClr val="accent1"/>
              </a:solidFill>
              <a:latin typeface="Arial Narrow"/>
              <a:cs typeface="Arial Narrow"/>
            </a:endParaRPr>
          </a:p>
          <a:p>
            <a:pPr marL="285750" indent="-285750">
              <a:buFont typeface="Arial" panose="020B0604020202020204" pitchFamily="34" charset="0"/>
              <a:buChar char="•"/>
            </a:pPr>
            <a:r>
              <a:rPr lang="fr-FR" sz="1300" dirty="0">
                <a:solidFill>
                  <a:schemeClr val="accent2">
                    <a:lumMod val="50000"/>
                  </a:schemeClr>
                </a:solidFill>
                <a:cs typeface="Arial Narrow"/>
              </a:rPr>
              <a:t>Littérature de jeunesse et EMI au collège (22</a:t>
            </a:r>
            <a:r>
              <a:rPr lang="fr-FR" sz="1300" dirty="0" smtClean="0">
                <a:solidFill>
                  <a:schemeClr val="accent2">
                    <a:lumMod val="50000"/>
                  </a:schemeClr>
                </a:solidFill>
                <a:cs typeface="Arial Narrow"/>
              </a:rPr>
              <a:t>)</a:t>
            </a:r>
          </a:p>
          <a:p>
            <a:pPr marL="285750" indent="-285750">
              <a:buFont typeface="Arial" panose="020B0604020202020204" pitchFamily="34" charset="0"/>
              <a:buChar char="•"/>
            </a:pPr>
            <a:r>
              <a:rPr lang="fr-FR" sz="1300" dirty="0" smtClean="0">
                <a:solidFill>
                  <a:schemeClr val="accent3">
                    <a:lumMod val="50000"/>
                  </a:schemeClr>
                </a:solidFill>
                <a:cs typeface="Arial Narrow"/>
              </a:rPr>
              <a:t>L’oral, un nouvel enjeu pour le professeur documentaliste (22)</a:t>
            </a:r>
            <a:endParaRPr lang="fr-FR" sz="1300" dirty="0">
              <a:solidFill>
                <a:schemeClr val="accent3">
                  <a:lumMod val="50000"/>
                </a:schemeClr>
              </a:solidFill>
              <a:cs typeface="Arial Narrow"/>
            </a:endParaRPr>
          </a:p>
          <a:p>
            <a:pPr marL="285750" indent="-285750">
              <a:buFont typeface="Arial" panose="020B0604020202020204" pitchFamily="34" charset="0"/>
              <a:buChar char="•"/>
            </a:pPr>
            <a:r>
              <a:rPr lang="fr-FR" sz="1300" dirty="0">
                <a:solidFill>
                  <a:schemeClr val="accent2">
                    <a:lumMod val="50000"/>
                  </a:schemeClr>
                </a:solidFill>
                <a:cs typeface="Arial Narrow"/>
              </a:rPr>
              <a:t>Liaison collège/ lycée : création d'un prix bande dessinée </a:t>
            </a:r>
            <a:r>
              <a:rPr lang="fr-FR" sz="1300" dirty="0" smtClean="0">
                <a:solidFill>
                  <a:schemeClr val="accent2">
                    <a:lumMod val="50000"/>
                  </a:schemeClr>
                </a:solidFill>
                <a:cs typeface="Arial Narrow"/>
              </a:rPr>
              <a:t>(</a:t>
            </a:r>
            <a:r>
              <a:rPr lang="fr-FR" sz="1300" dirty="0">
                <a:solidFill>
                  <a:schemeClr val="accent2">
                    <a:lumMod val="50000"/>
                  </a:schemeClr>
                </a:solidFill>
                <a:cs typeface="Arial Narrow"/>
              </a:rPr>
              <a:t>22)</a:t>
            </a:r>
          </a:p>
          <a:p>
            <a:pPr marL="285750" indent="-285750">
              <a:buFont typeface="Arial" panose="020B0604020202020204" pitchFamily="34" charset="0"/>
              <a:buChar char="•"/>
            </a:pPr>
            <a:r>
              <a:rPr lang="fr-FR" sz="1300" dirty="0" smtClean="0">
                <a:solidFill>
                  <a:schemeClr val="accent2">
                    <a:lumMod val="50000"/>
                  </a:schemeClr>
                </a:solidFill>
                <a:cs typeface="Arial Narrow"/>
              </a:rPr>
              <a:t>Outils et pratiques numériques en collège et lycée (22)</a:t>
            </a:r>
          </a:p>
          <a:p>
            <a:pPr marL="285750" indent="-285750">
              <a:buFont typeface="Arial" panose="020B0604020202020204" pitchFamily="34" charset="0"/>
              <a:buChar char="•"/>
            </a:pPr>
            <a:r>
              <a:rPr lang="fr-FR" sz="1300" dirty="0" smtClean="0">
                <a:solidFill>
                  <a:schemeClr val="accent2">
                    <a:lumMod val="50000"/>
                  </a:schemeClr>
                </a:solidFill>
                <a:cs typeface="Arial Narrow"/>
              </a:rPr>
              <a:t>De l’outil numérique au plaisir de lire (29)</a:t>
            </a:r>
          </a:p>
          <a:p>
            <a:pPr marL="285750" indent="-285750">
              <a:buFont typeface="Arial" panose="020B0604020202020204" pitchFamily="34" charset="0"/>
              <a:buChar char="•"/>
            </a:pPr>
            <a:r>
              <a:rPr lang="fr-FR" sz="1300" dirty="0" smtClean="0">
                <a:solidFill>
                  <a:schemeClr val="accent2">
                    <a:lumMod val="50000"/>
                  </a:schemeClr>
                </a:solidFill>
                <a:cs typeface="Arial Narrow"/>
              </a:rPr>
              <a:t>Construire </a:t>
            </a:r>
            <a:r>
              <a:rPr lang="fr-FR" sz="1300" dirty="0">
                <a:solidFill>
                  <a:schemeClr val="accent2">
                    <a:lumMod val="50000"/>
                  </a:schemeClr>
                </a:solidFill>
                <a:cs typeface="Arial Narrow"/>
              </a:rPr>
              <a:t>une pensée critique chez les élèves (29</a:t>
            </a:r>
            <a:r>
              <a:rPr lang="fr-FR" sz="1300" dirty="0" smtClean="0">
                <a:solidFill>
                  <a:schemeClr val="accent2">
                    <a:lumMod val="50000"/>
                  </a:schemeClr>
                </a:solidFill>
                <a:cs typeface="Arial Narrow"/>
              </a:rPr>
              <a:t>)</a:t>
            </a:r>
            <a:r>
              <a:rPr lang="fr-FR" sz="1300" dirty="0">
                <a:solidFill>
                  <a:schemeClr val="accent2">
                    <a:lumMod val="50000"/>
                  </a:schemeClr>
                </a:solidFill>
                <a:cs typeface="Arial Narrow"/>
              </a:rPr>
              <a:t> </a:t>
            </a:r>
            <a:endParaRPr lang="fr-FR" sz="1300" dirty="0" smtClean="0">
              <a:solidFill>
                <a:schemeClr val="accent2">
                  <a:lumMod val="50000"/>
                </a:schemeClr>
              </a:solidFill>
              <a:cs typeface="Arial Narrow"/>
            </a:endParaRPr>
          </a:p>
          <a:p>
            <a:pPr marL="285750" indent="-285750">
              <a:buFont typeface="Arial" panose="020B0604020202020204" pitchFamily="34" charset="0"/>
              <a:buChar char="•"/>
            </a:pPr>
            <a:r>
              <a:rPr lang="fr-FR" sz="1300" dirty="0" smtClean="0">
                <a:solidFill>
                  <a:schemeClr val="accent2">
                    <a:lumMod val="50000"/>
                  </a:schemeClr>
                </a:solidFill>
                <a:cs typeface="Arial Narrow"/>
              </a:rPr>
              <a:t>Actions autour de </a:t>
            </a:r>
            <a:r>
              <a:rPr lang="fr-FR" sz="1300" dirty="0">
                <a:solidFill>
                  <a:schemeClr val="accent2">
                    <a:lumMod val="50000"/>
                  </a:schemeClr>
                </a:solidFill>
                <a:cs typeface="Arial Narrow"/>
              </a:rPr>
              <a:t>la lecture jeunesse et </a:t>
            </a:r>
            <a:r>
              <a:rPr lang="fr-FR" sz="1300" dirty="0" smtClean="0">
                <a:solidFill>
                  <a:schemeClr val="accent2">
                    <a:lumMod val="50000"/>
                  </a:schemeClr>
                </a:solidFill>
                <a:cs typeface="Arial Narrow"/>
              </a:rPr>
              <a:t>mutualisation des nouvelles pratiques et </a:t>
            </a:r>
            <a:r>
              <a:rPr lang="fr-FR" sz="1300" dirty="0">
                <a:solidFill>
                  <a:schemeClr val="accent2">
                    <a:lumMod val="50000"/>
                  </a:schemeClr>
                </a:solidFill>
                <a:cs typeface="Arial Narrow"/>
              </a:rPr>
              <a:t>des ressources (29</a:t>
            </a:r>
            <a:r>
              <a:rPr lang="fr-FR" sz="1300" dirty="0" smtClean="0">
                <a:solidFill>
                  <a:schemeClr val="accent2">
                    <a:lumMod val="50000"/>
                  </a:schemeClr>
                </a:solidFill>
                <a:cs typeface="Arial Narrow"/>
              </a:rPr>
              <a:t>)</a:t>
            </a:r>
          </a:p>
          <a:p>
            <a:pPr marL="285750" indent="-285750">
              <a:buFont typeface="Arial" panose="020B0604020202020204" pitchFamily="34" charset="0"/>
              <a:buChar char="•"/>
            </a:pPr>
            <a:r>
              <a:rPr lang="fr-FR" sz="1300" dirty="0">
                <a:solidFill>
                  <a:schemeClr val="accent3">
                    <a:lumMod val="50000"/>
                  </a:schemeClr>
                </a:solidFill>
                <a:cs typeface="Arial Narrow"/>
              </a:rPr>
              <a:t>Outils, démarches et dispositifs en faveur de la  </a:t>
            </a:r>
            <a:r>
              <a:rPr lang="fr-FR" sz="1300" dirty="0" smtClean="0">
                <a:solidFill>
                  <a:schemeClr val="accent3">
                    <a:lumMod val="50000"/>
                  </a:schemeClr>
                </a:solidFill>
                <a:cs typeface="Arial Narrow"/>
              </a:rPr>
              <a:t>lecture (29)</a:t>
            </a:r>
            <a:endParaRPr lang="fr-FR" sz="1300" dirty="0">
              <a:solidFill>
                <a:schemeClr val="accent3">
                  <a:lumMod val="50000"/>
                </a:schemeClr>
              </a:solidFill>
              <a:cs typeface="Arial Narrow"/>
            </a:endParaRPr>
          </a:p>
          <a:p>
            <a:pPr marL="285750" indent="-285750">
              <a:buFont typeface="Arial" panose="020B0604020202020204" pitchFamily="34" charset="0"/>
              <a:buChar char="•"/>
            </a:pPr>
            <a:r>
              <a:rPr lang="fr-FR" sz="1300" dirty="0" smtClean="0">
                <a:solidFill>
                  <a:schemeClr val="accent2">
                    <a:lumMod val="50000"/>
                  </a:schemeClr>
                </a:solidFill>
                <a:cs typeface="Arial Narrow"/>
              </a:rPr>
              <a:t>Autour de la lecture en lycée professionnel (35)</a:t>
            </a:r>
          </a:p>
          <a:p>
            <a:pPr marL="285750" indent="-285750">
              <a:buFont typeface="Arial" panose="020B0604020202020204" pitchFamily="34" charset="0"/>
              <a:buChar char="•"/>
            </a:pPr>
            <a:r>
              <a:rPr lang="fr-FR" sz="1300" dirty="0" smtClean="0">
                <a:solidFill>
                  <a:schemeClr val="accent3">
                    <a:lumMod val="50000"/>
                  </a:schemeClr>
                </a:solidFill>
                <a:cs typeface="Arial Narrow"/>
              </a:rPr>
              <a:t>La </a:t>
            </a:r>
            <a:r>
              <a:rPr lang="fr-FR" sz="1300" dirty="0">
                <a:solidFill>
                  <a:schemeClr val="accent3">
                    <a:lumMod val="50000"/>
                  </a:schemeClr>
                </a:solidFill>
                <a:cs typeface="Arial Narrow"/>
              </a:rPr>
              <a:t>bande dessinée au collège, </a:t>
            </a:r>
            <a:r>
              <a:rPr lang="fr-FR" sz="1300" dirty="0" smtClean="0">
                <a:solidFill>
                  <a:schemeClr val="accent3">
                    <a:lumMod val="50000"/>
                  </a:schemeClr>
                </a:solidFill>
                <a:cs typeface="Arial Narrow"/>
              </a:rPr>
              <a:t>plaisir et pédagogie (35)</a:t>
            </a:r>
          </a:p>
          <a:p>
            <a:pPr marL="285750" indent="-285750">
              <a:buFont typeface="Arial" panose="020B0604020202020204" pitchFamily="34" charset="0"/>
              <a:buChar char="•"/>
            </a:pPr>
            <a:r>
              <a:rPr lang="fr-FR" sz="1300" dirty="0" smtClean="0">
                <a:solidFill>
                  <a:schemeClr val="accent3">
                    <a:lumMod val="50000"/>
                  </a:schemeClr>
                </a:solidFill>
                <a:cs typeface="Arial Narrow"/>
              </a:rPr>
              <a:t>Utiliser les outils numériques au CDI (35)</a:t>
            </a:r>
            <a:endParaRPr lang="fr-FR" sz="1300" dirty="0">
              <a:solidFill>
                <a:schemeClr val="accent3">
                  <a:lumMod val="50000"/>
                </a:schemeClr>
              </a:solidFill>
              <a:cs typeface="Arial Narrow"/>
            </a:endParaRPr>
          </a:p>
          <a:p>
            <a:pPr marL="285750" indent="-285750">
              <a:buFont typeface="Arial" panose="020B0604020202020204" pitchFamily="34" charset="0"/>
              <a:buChar char="•"/>
            </a:pPr>
            <a:r>
              <a:rPr lang="fr-FR" sz="1300" dirty="0" smtClean="0">
                <a:solidFill>
                  <a:schemeClr val="accent2">
                    <a:lumMod val="50000"/>
                  </a:schemeClr>
                </a:solidFill>
                <a:cs typeface="Arial Narrow"/>
              </a:rPr>
              <a:t>Identité numérique et </a:t>
            </a:r>
            <a:r>
              <a:rPr lang="fr-FR" sz="1300" dirty="0" err="1" smtClean="0">
                <a:solidFill>
                  <a:schemeClr val="accent2">
                    <a:lumMod val="50000"/>
                  </a:schemeClr>
                </a:solidFill>
                <a:cs typeface="Arial Narrow"/>
              </a:rPr>
              <a:t>serious</a:t>
            </a:r>
            <a:r>
              <a:rPr lang="fr-FR" sz="1300" dirty="0" smtClean="0">
                <a:solidFill>
                  <a:schemeClr val="accent2">
                    <a:lumMod val="50000"/>
                  </a:schemeClr>
                </a:solidFill>
                <a:cs typeface="Arial Narrow"/>
              </a:rPr>
              <a:t> </a:t>
            </a:r>
            <a:r>
              <a:rPr lang="fr-FR" sz="1300" dirty="0" err="1" smtClean="0">
                <a:solidFill>
                  <a:schemeClr val="accent2">
                    <a:lumMod val="50000"/>
                  </a:schemeClr>
                </a:solidFill>
                <a:cs typeface="Arial Narrow"/>
              </a:rPr>
              <a:t>game</a:t>
            </a:r>
            <a:r>
              <a:rPr lang="fr-FR" sz="1300" dirty="0" smtClean="0">
                <a:solidFill>
                  <a:schemeClr val="accent2">
                    <a:lumMod val="50000"/>
                  </a:schemeClr>
                </a:solidFill>
                <a:cs typeface="Arial Narrow"/>
              </a:rPr>
              <a:t> (56)</a:t>
            </a:r>
          </a:p>
          <a:p>
            <a:pPr marL="285750" indent="-285750">
              <a:buFont typeface="Arial" panose="020B0604020202020204" pitchFamily="34" charset="0"/>
              <a:buChar char="•"/>
            </a:pPr>
            <a:r>
              <a:rPr lang="fr-FR" sz="1300" dirty="0" smtClean="0">
                <a:solidFill>
                  <a:schemeClr val="accent3">
                    <a:lumMod val="50000"/>
                  </a:schemeClr>
                </a:solidFill>
                <a:cs typeface="Arial Narrow"/>
              </a:rPr>
              <a:t>Repenser la culture au CDI (56)</a:t>
            </a:r>
          </a:p>
          <a:p>
            <a:pPr marL="285750" indent="-285750">
              <a:buFont typeface="Arial" panose="020B0604020202020204" pitchFamily="34" charset="0"/>
              <a:buChar char="•"/>
            </a:pPr>
            <a:r>
              <a:rPr lang="fr-FR" sz="1300" dirty="0" smtClean="0">
                <a:solidFill>
                  <a:schemeClr val="accent2">
                    <a:lumMod val="50000"/>
                  </a:schemeClr>
                </a:solidFill>
                <a:cs typeface="Arial Narrow"/>
              </a:rPr>
              <a:t>Le </a:t>
            </a:r>
            <a:r>
              <a:rPr lang="fr-FR" sz="1300" dirty="0">
                <a:solidFill>
                  <a:schemeClr val="accent2">
                    <a:lumMod val="50000"/>
                  </a:schemeClr>
                </a:solidFill>
                <a:cs typeface="Arial Narrow"/>
              </a:rPr>
              <a:t>CDI, déclencheur de curiosité (56) : </a:t>
            </a:r>
            <a:r>
              <a:rPr lang="fr-FR" sz="1300" dirty="0" smtClean="0">
                <a:solidFill>
                  <a:schemeClr val="accent2">
                    <a:lumMod val="50000"/>
                  </a:schemeClr>
                </a:solidFill>
                <a:cs typeface="Arial Narrow"/>
              </a:rPr>
              <a:t>expérimenter une </a:t>
            </a:r>
            <a:r>
              <a:rPr lang="fr-FR" sz="1300" dirty="0">
                <a:solidFill>
                  <a:schemeClr val="accent2">
                    <a:lumMod val="50000"/>
                  </a:schemeClr>
                </a:solidFill>
                <a:cs typeface="Arial Narrow"/>
              </a:rPr>
              <a:t>démarche de </a:t>
            </a:r>
            <a:r>
              <a:rPr lang="fr-FR" sz="1300" dirty="0" smtClean="0">
                <a:solidFill>
                  <a:schemeClr val="accent2">
                    <a:lumMod val="50000"/>
                  </a:schemeClr>
                </a:solidFill>
                <a:cs typeface="Arial Narrow"/>
              </a:rPr>
              <a:t>projet (56)</a:t>
            </a:r>
          </a:p>
          <a:p>
            <a:pPr marL="285750" indent="-285750">
              <a:buFont typeface="Arial" panose="020B0604020202020204" pitchFamily="34" charset="0"/>
              <a:buChar char="•"/>
            </a:pPr>
            <a:r>
              <a:rPr lang="fr-FR" sz="1300" dirty="0" smtClean="0">
                <a:solidFill>
                  <a:schemeClr val="accent2">
                    <a:lumMod val="50000"/>
                  </a:schemeClr>
                </a:solidFill>
                <a:cs typeface="Arial Narrow"/>
              </a:rPr>
              <a:t>Le CDI : nouveaux publics, nouvelles pratiques (56)</a:t>
            </a:r>
          </a:p>
          <a:p>
            <a:endParaRPr lang="fr-FR" sz="1300" b="1" dirty="0" smtClean="0">
              <a:latin typeface="Arial Narrow"/>
              <a:cs typeface="Arial Narrow"/>
            </a:endParaRPr>
          </a:p>
          <a:p>
            <a:endParaRPr lang="fr-FR" sz="1300" b="1" dirty="0">
              <a:latin typeface="Arial Narrow"/>
              <a:cs typeface="Arial Narrow"/>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106461" y="1025472"/>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le 21 novembre </a:t>
            </a:r>
            <a:r>
              <a:rPr lang="fr-FR" sz="700" b="1" dirty="0" smtClean="0">
                <a:solidFill>
                  <a:srgbClr val="748282"/>
                </a:solidFill>
                <a:latin typeface="Arial Narrow"/>
                <a:ea typeface="ＭＳ Ｐゴシック" charset="0"/>
                <a:cs typeface="Arial Narrow"/>
              </a:rPr>
              <a:t>2019</a:t>
            </a:r>
            <a:endParaRPr lang="fr-FR" sz="700" b="1" dirty="0">
              <a:solidFill>
                <a:srgbClr val="748282"/>
              </a:solidFill>
              <a:latin typeface="Arial Narrow"/>
              <a:ea typeface="ＭＳ Ｐゴシック" charset="0"/>
              <a:cs typeface="Arial Narrow"/>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250" y="2502392"/>
            <a:ext cx="2909799" cy="1939866"/>
          </a:xfrm>
          <a:prstGeom prst="rect">
            <a:avLst/>
          </a:prstGeom>
        </p:spPr>
      </p:pic>
    </p:spTree>
    <p:extLst>
      <p:ext uri="{BB962C8B-B14F-4D97-AF65-F5344CB8AC3E}">
        <p14:creationId xmlns:p14="http://schemas.microsoft.com/office/powerpoint/2010/main" val="421555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Les ressources académiques</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441434" y="936000"/>
            <a:ext cx="8271642"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180000" indent="-180000">
              <a:buClr>
                <a:schemeClr val="accent1"/>
              </a:buClr>
              <a:buFont typeface="Wingdings" charset="2"/>
              <a:buChar char="§"/>
            </a:pPr>
            <a:r>
              <a:rPr lang="fr-FR" sz="1500" b="1" dirty="0" smtClean="0">
                <a:solidFill>
                  <a:schemeClr val="accent1"/>
                </a:solidFill>
                <a:latin typeface="Arial Narrow"/>
                <a:cs typeface="Arial Narrow"/>
              </a:rPr>
              <a:t>Un groupe académique de production de ressources</a:t>
            </a:r>
          </a:p>
          <a:p>
            <a:pPr>
              <a:buClr>
                <a:schemeClr val="accent1"/>
              </a:buClr>
            </a:pPr>
            <a:endParaRPr lang="fr-FR" sz="1500" b="1" dirty="0" smtClean="0">
              <a:solidFill>
                <a:schemeClr val="accent1"/>
              </a:solidFill>
              <a:latin typeface="Arial Narrow"/>
              <a:cs typeface="Arial Narrow"/>
            </a:endParaRPr>
          </a:p>
          <a:p>
            <a:r>
              <a:rPr lang="fr-FR" sz="1400" dirty="0" smtClean="0">
                <a:latin typeface="Calibri" panose="020F0502020204030204" pitchFamily="34" charset="0"/>
                <a:cs typeface="Calibri" panose="020F0502020204030204" pitchFamily="34" charset="0"/>
              </a:rPr>
              <a:t>Chloé BERTEAUX – collège Chateaubriand de Plancoët (22)</a:t>
            </a:r>
          </a:p>
          <a:p>
            <a:r>
              <a:rPr lang="fr-FR" sz="1400" dirty="0" smtClean="0">
                <a:latin typeface="Calibri" panose="020F0502020204030204" pitchFamily="34" charset="0"/>
                <a:cs typeface="Calibri" panose="020F0502020204030204" pitchFamily="34" charset="0"/>
              </a:rPr>
              <a:t>Agnès BESIN - lycée René Cassin de Montfort sur Meu (35)</a:t>
            </a:r>
          </a:p>
          <a:p>
            <a:r>
              <a:rPr lang="fr-FR" sz="1400" dirty="0" smtClean="0">
                <a:latin typeface="Calibri" panose="020F0502020204030204" pitchFamily="34" charset="0"/>
                <a:cs typeface="Calibri" panose="020F0502020204030204" pitchFamily="34" charset="0"/>
              </a:rPr>
              <a:t>Francine CALVAR - lycée Pierre </a:t>
            </a:r>
            <a:r>
              <a:rPr lang="fr-FR" sz="1400" dirty="0" err="1" smtClean="0">
                <a:latin typeface="Calibri" panose="020F0502020204030204" pitchFamily="34" charset="0"/>
                <a:cs typeface="Calibri" panose="020F0502020204030204" pitchFamily="34" charset="0"/>
              </a:rPr>
              <a:t>Gueguin</a:t>
            </a:r>
            <a:r>
              <a:rPr lang="fr-FR" sz="1400" dirty="0" smtClean="0">
                <a:latin typeface="Calibri" panose="020F0502020204030204" pitchFamily="34" charset="0"/>
                <a:cs typeface="Calibri" panose="020F0502020204030204" pitchFamily="34" charset="0"/>
              </a:rPr>
              <a:t> de Concarneau (29)</a:t>
            </a:r>
          </a:p>
          <a:p>
            <a:r>
              <a:rPr lang="fr-FR" sz="1400" dirty="0" smtClean="0">
                <a:latin typeface="Calibri" panose="020F0502020204030204" pitchFamily="34" charset="0"/>
                <a:cs typeface="Calibri" panose="020F0502020204030204" pitchFamily="34" charset="0"/>
              </a:rPr>
              <a:t>Maïwenn COANTIC - collège </a:t>
            </a:r>
            <a:r>
              <a:rPr lang="fr-FR" sz="1400" dirty="0" err="1" smtClean="0">
                <a:latin typeface="Calibri" panose="020F0502020204030204" pitchFamily="34" charset="0"/>
                <a:cs typeface="Calibri" panose="020F0502020204030204" pitchFamily="34" charset="0"/>
              </a:rPr>
              <a:t>Kerfontaine</a:t>
            </a:r>
            <a:r>
              <a:rPr lang="fr-FR" sz="1400" dirty="0" smtClean="0">
                <a:latin typeface="Calibri" panose="020F0502020204030204" pitchFamily="34" charset="0"/>
                <a:cs typeface="Calibri" panose="020F0502020204030204" pitchFamily="34" charset="0"/>
              </a:rPr>
              <a:t> de </a:t>
            </a:r>
            <a:r>
              <a:rPr lang="fr-FR" sz="1400" dirty="0" err="1" smtClean="0">
                <a:latin typeface="Calibri" panose="020F0502020204030204" pitchFamily="34" charset="0"/>
                <a:cs typeface="Calibri" panose="020F0502020204030204" pitchFamily="34" charset="0"/>
              </a:rPr>
              <a:t>Pluneret</a:t>
            </a:r>
            <a:r>
              <a:rPr lang="fr-FR" sz="1400" dirty="0" smtClean="0">
                <a:latin typeface="Calibri" panose="020F0502020204030204" pitchFamily="34" charset="0"/>
                <a:cs typeface="Calibri" panose="020F0502020204030204" pitchFamily="34" charset="0"/>
              </a:rPr>
              <a:t> (56)</a:t>
            </a:r>
          </a:p>
          <a:p>
            <a:r>
              <a:rPr lang="fr-FR" sz="1400" dirty="0" smtClean="0">
                <a:latin typeface="Calibri" panose="020F0502020204030204" pitchFamily="34" charset="0"/>
                <a:cs typeface="Calibri" panose="020F0502020204030204" pitchFamily="34" charset="0"/>
              </a:rPr>
              <a:t>Blandine DELECOUR – lycée F.R de Chateaubriand de Combourg (35)</a:t>
            </a:r>
          </a:p>
          <a:p>
            <a:r>
              <a:rPr lang="fr-FR" sz="1400" dirty="0" smtClean="0">
                <a:latin typeface="Calibri" panose="020F0502020204030204" pitchFamily="34" charset="0"/>
                <a:cs typeface="Calibri" panose="020F0502020204030204" pitchFamily="34" charset="0"/>
              </a:rPr>
              <a:t>Fabienne DUMONT - lycée hôtelier de Dinard (22)</a:t>
            </a:r>
          </a:p>
          <a:p>
            <a:r>
              <a:rPr lang="fr-FR" sz="1400" dirty="0" smtClean="0">
                <a:latin typeface="Calibri" panose="020F0502020204030204" pitchFamily="34" charset="0"/>
                <a:cs typeface="Calibri" panose="020F0502020204030204" pitchFamily="34" charset="0"/>
              </a:rPr>
              <a:t>Cindy GESLIN – collège Simone Veil de Lamballe (22)</a:t>
            </a:r>
          </a:p>
          <a:p>
            <a:r>
              <a:rPr lang="fr-FR" sz="1400" dirty="0" smtClean="0">
                <a:latin typeface="Calibri" panose="020F0502020204030204" pitchFamily="34" charset="0"/>
                <a:cs typeface="Calibri" panose="020F0502020204030204" pitchFamily="34" charset="0"/>
              </a:rPr>
              <a:t>Hélène HEBERT – collège Jean Monnet de </a:t>
            </a:r>
            <a:r>
              <a:rPr lang="fr-FR" sz="1400" dirty="0" err="1" smtClean="0">
                <a:latin typeface="Calibri" panose="020F0502020204030204" pitchFamily="34" charset="0"/>
                <a:cs typeface="Calibri" panose="020F0502020204030204" pitchFamily="34" charset="0"/>
              </a:rPr>
              <a:t>Janze</a:t>
            </a:r>
            <a:r>
              <a:rPr lang="fr-FR" sz="1400" dirty="0" smtClean="0">
                <a:latin typeface="Calibri" panose="020F0502020204030204" pitchFamily="34" charset="0"/>
                <a:cs typeface="Calibri" panose="020F0502020204030204" pitchFamily="34" charset="0"/>
              </a:rPr>
              <a:t> (35)</a:t>
            </a:r>
          </a:p>
          <a:p>
            <a:r>
              <a:rPr lang="fr-FR" sz="1400" dirty="0" smtClean="0">
                <a:latin typeface="Calibri" panose="020F0502020204030204" pitchFamily="34" charset="0"/>
                <a:cs typeface="Calibri" panose="020F0502020204030204" pitchFamily="34" charset="0"/>
              </a:rPr>
              <a:t>Claude LOUPGRIS – collège des îles du Ponant de Brest (29)</a:t>
            </a:r>
          </a:p>
          <a:p>
            <a:r>
              <a:rPr lang="fr-FR" sz="1400" dirty="0" smtClean="0">
                <a:latin typeface="Calibri" panose="020F0502020204030204" pitchFamily="34" charset="0"/>
                <a:cs typeface="Calibri" panose="020F0502020204030204" pitchFamily="34" charset="0"/>
              </a:rPr>
              <a:t>Emmanuelle PERON-LALANNE - collège La </a:t>
            </a:r>
            <a:r>
              <a:rPr lang="fr-FR" sz="1400" dirty="0" err="1" smtClean="0">
                <a:latin typeface="Calibri" panose="020F0502020204030204" pitchFamily="34" charset="0"/>
                <a:cs typeface="Calibri" panose="020F0502020204030204" pitchFamily="34" charset="0"/>
              </a:rPr>
              <a:t>Binquenais</a:t>
            </a:r>
            <a:r>
              <a:rPr lang="fr-FR" sz="1400" dirty="0" smtClean="0">
                <a:latin typeface="Calibri" panose="020F0502020204030204" pitchFamily="34" charset="0"/>
                <a:cs typeface="Calibri" panose="020F0502020204030204" pitchFamily="34" charset="0"/>
              </a:rPr>
              <a:t> de Rennes (35)</a:t>
            </a:r>
          </a:p>
          <a:p>
            <a:r>
              <a:rPr lang="fr-FR" sz="1400" dirty="0" smtClean="0">
                <a:latin typeface="Calibri" panose="020F0502020204030204" pitchFamily="34" charset="0"/>
                <a:cs typeface="Calibri" panose="020F0502020204030204" pitchFamily="34" charset="0"/>
              </a:rPr>
              <a:t>Chantal PHILIPPE – lycée de l’Iroise de Brest (29)</a:t>
            </a:r>
          </a:p>
          <a:p>
            <a:r>
              <a:rPr lang="fr-FR" sz="1400" dirty="0" smtClean="0">
                <a:latin typeface="Calibri" panose="020F0502020204030204" pitchFamily="34" charset="0"/>
                <a:cs typeface="Calibri" panose="020F0502020204030204" pitchFamily="34" charset="0"/>
              </a:rPr>
              <a:t>Claire RAOUL – collège Duguay </a:t>
            </a:r>
            <a:r>
              <a:rPr lang="fr-FR" sz="1400" dirty="0" err="1" smtClean="0">
                <a:latin typeface="Calibri" panose="020F0502020204030204" pitchFamily="34" charset="0"/>
                <a:cs typeface="Calibri" panose="020F0502020204030204" pitchFamily="34" charset="0"/>
              </a:rPr>
              <a:t>Trouin</a:t>
            </a:r>
            <a:r>
              <a:rPr lang="fr-FR" sz="1400" dirty="0" smtClean="0">
                <a:latin typeface="Calibri" panose="020F0502020204030204" pitchFamily="34" charset="0"/>
                <a:cs typeface="Calibri" panose="020F0502020204030204" pitchFamily="34" charset="0"/>
              </a:rPr>
              <a:t> de Saint-Malo (35)</a:t>
            </a:r>
          </a:p>
          <a:p>
            <a:r>
              <a:rPr lang="fr-FR" sz="1400" dirty="0" smtClean="0">
                <a:latin typeface="Calibri" panose="020F0502020204030204" pitchFamily="34" charset="0"/>
                <a:cs typeface="Calibri" panose="020F0502020204030204" pitchFamily="34" charset="0"/>
              </a:rPr>
              <a:t>Julia THATJE - collège du Château de Morlaix (29)</a:t>
            </a:r>
            <a:endParaRPr lang="fr-FR" sz="1400" b="1" dirty="0" smtClean="0">
              <a:latin typeface="Calibri" panose="020F0502020204030204" pitchFamily="34" charset="0"/>
              <a:cs typeface="Calibri" panose="020F0502020204030204" pitchFamily="34" charset="0"/>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61879" y="970476"/>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a:t>
            </a:r>
            <a:r>
              <a:rPr lang="fr-FR" sz="700" b="1" dirty="0" smtClean="0">
                <a:solidFill>
                  <a:srgbClr val="748282"/>
                </a:solidFill>
                <a:latin typeface="Arial Narrow"/>
                <a:ea typeface="ＭＳ Ｐゴシック" charset="0"/>
                <a:cs typeface="Arial Narrow"/>
              </a:rPr>
              <a:t>le </a:t>
            </a:r>
            <a:r>
              <a:rPr lang="fr-FR" sz="700" b="1" dirty="0" smtClean="0">
                <a:solidFill>
                  <a:srgbClr val="748282"/>
                </a:solidFill>
                <a:latin typeface="Arial Narrow"/>
                <a:ea typeface="ＭＳ Ｐゴシック" charset="0"/>
                <a:cs typeface="Arial Narrow"/>
              </a:rPr>
              <a:t>21</a:t>
            </a:r>
            <a:r>
              <a:rPr lang="fr-FR" sz="700" b="1" dirty="0" smtClean="0">
                <a:solidFill>
                  <a:srgbClr val="748282"/>
                </a:solidFill>
                <a:latin typeface="Arial Narrow"/>
                <a:ea typeface="ＭＳ Ｐゴシック" charset="0"/>
                <a:cs typeface="Arial Narrow"/>
              </a:rPr>
              <a:t>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364" y="1198741"/>
            <a:ext cx="3136639" cy="3136639"/>
          </a:xfrm>
          <a:prstGeom prst="rect">
            <a:avLst/>
          </a:prstGeom>
        </p:spPr>
      </p:pic>
    </p:spTree>
    <p:extLst>
      <p:ext uri="{BB962C8B-B14F-4D97-AF65-F5344CB8AC3E}">
        <p14:creationId xmlns:p14="http://schemas.microsoft.com/office/powerpoint/2010/main" val="354665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Les ressources académiques</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441434" y="936000"/>
            <a:ext cx="8271642"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180000" indent="-180000">
              <a:buClr>
                <a:schemeClr val="accent1"/>
              </a:buClr>
              <a:buFont typeface="Wingdings" charset="2"/>
              <a:buChar char="§"/>
            </a:pPr>
            <a:r>
              <a:rPr lang="fr-FR" sz="1500" b="1" dirty="0" smtClean="0">
                <a:solidFill>
                  <a:schemeClr val="accent1"/>
                </a:solidFill>
                <a:latin typeface="Arial Narrow"/>
                <a:cs typeface="Arial Narrow"/>
              </a:rPr>
              <a:t>L’ENT des professeurs documentalistes de l’académie de Rennes</a:t>
            </a:r>
          </a:p>
          <a:p>
            <a:pPr>
              <a:buClr>
                <a:schemeClr val="accent1"/>
              </a:buClr>
            </a:pP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5379232" y="1801982"/>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a:t>
            </a:r>
            <a:r>
              <a:rPr lang="fr-FR" sz="700" b="1" dirty="0" smtClean="0">
                <a:solidFill>
                  <a:srgbClr val="748282"/>
                </a:solidFill>
                <a:latin typeface="Arial Narrow"/>
                <a:ea typeface="ＭＳ Ｐゴシック" charset="0"/>
                <a:cs typeface="Arial Narrow"/>
              </a:rPr>
              <a:t>– Rennes le 21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2" name="Image 1"/>
          <p:cNvPicPr>
            <a:picLocks noChangeAspect="1"/>
          </p:cNvPicPr>
          <p:nvPr/>
        </p:nvPicPr>
        <p:blipFill>
          <a:blip r:embed="rId3"/>
          <a:stretch>
            <a:fillRect/>
          </a:stretch>
        </p:blipFill>
        <p:spPr>
          <a:xfrm>
            <a:off x="356576" y="1246881"/>
            <a:ext cx="8356500" cy="3630539"/>
          </a:xfrm>
          <a:prstGeom prst="rect">
            <a:avLst/>
          </a:prstGeom>
        </p:spPr>
      </p:pic>
    </p:spTree>
    <p:extLst>
      <p:ext uri="{BB962C8B-B14F-4D97-AF65-F5344CB8AC3E}">
        <p14:creationId xmlns:p14="http://schemas.microsoft.com/office/powerpoint/2010/main" val="2621915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7058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Les ressources académiques</a:t>
            </a: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441434" y="936000"/>
            <a:ext cx="8271642"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a:buClr>
                <a:schemeClr val="accent1"/>
              </a:buClr>
            </a:pP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5379232" y="1801982"/>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le 21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2" name="Image 1"/>
          <p:cNvPicPr>
            <a:picLocks noChangeAspect="1"/>
          </p:cNvPicPr>
          <p:nvPr/>
        </p:nvPicPr>
        <p:blipFill>
          <a:blip r:embed="rId3"/>
          <a:stretch>
            <a:fillRect/>
          </a:stretch>
        </p:blipFill>
        <p:spPr>
          <a:xfrm>
            <a:off x="573964" y="1473521"/>
            <a:ext cx="7253860" cy="3558250"/>
          </a:xfrm>
          <a:prstGeom prst="rect">
            <a:avLst/>
          </a:prstGeom>
        </p:spPr>
      </p:pic>
      <p:sp>
        <p:nvSpPr>
          <p:cNvPr id="11" name="Rectangle 10"/>
          <p:cNvSpPr/>
          <p:nvPr/>
        </p:nvSpPr>
        <p:spPr>
          <a:xfrm>
            <a:off x="1700321" y="1133300"/>
            <a:ext cx="6794168" cy="323165"/>
          </a:xfrm>
          <a:prstGeom prst="rect">
            <a:avLst/>
          </a:prstGeom>
        </p:spPr>
        <p:txBody>
          <a:bodyPr wrap="none">
            <a:spAutoFit/>
          </a:bodyPr>
          <a:lstStyle/>
          <a:p>
            <a:pPr marL="637200" lvl="1" indent="-180000">
              <a:buClr>
                <a:schemeClr val="accent1"/>
              </a:buClr>
              <a:buFont typeface="Wingdings" charset="2"/>
              <a:buChar char="§"/>
            </a:pPr>
            <a:r>
              <a:rPr lang="fr-FR" sz="1500" b="1" dirty="0" smtClean="0">
                <a:solidFill>
                  <a:schemeClr val="accent1"/>
                </a:solidFill>
                <a:latin typeface="Arial Narrow"/>
                <a:cs typeface="Arial Narrow"/>
              </a:rPr>
              <a:t>Les productions des groupes de secteur (onglet « informations académiques »)</a:t>
            </a:r>
            <a:endParaRPr lang="fr-FR" sz="1500" b="1" dirty="0">
              <a:solidFill>
                <a:schemeClr val="accent1"/>
              </a:solidFill>
              <a:latin typeface="Arial Narrow"/>
              <a:cs typeface="Arial Narrow"/>
            </a:endParaRPr>
          </a:p>
        </p:txBody>
      </p:sp>
    </p:spTree>
    <p:extLst>
      <p:ext uri="{BB962C8B-B14F-4D97-AF65-F5344CB8AC3E}">
        <p14:creationId xmlns:p14="http://schemas.microsoft.com/office/powerpoint/2010/main" val="1208240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Les ressources académiques</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441434" y="936000"/>
            <a:ext cx="8271642"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637200" lvl="1" indent="-180000">
              <a:buClr>
                <a:schemeClr val="accent1"/>
              </a:buClr>
              <a:buFont typeface="Wingdings" charset="2"/>
              <a:buChar char="§"/>
            </a:pPr>
            <a:r>
              <a:rPr lang="fr-FR" sz="1500" b="1" dirty="0">
                <a:solidFill>
                  <a:schemeClr val="accent1"/>
                </a:solidFill>
                <a:latin typeface="Arial Narrow"/>
                <a:cs typeface="Arial Narrow"/>
              </a:rPr>
              <a:t>Le trimestriel Doc, doc, doc,…</a:t>
            </a:r>
          </a:p>
          <a:p>
            <a:pPr>
              <a:buClr>
                <a:schemeClr val="accent1"/>
              </a:buClr>
            </a:pP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5379232" y="1801982"/>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a:t>
            </a:r>
            <a:r>
              <a:rPr lang="fr-FR" sz="700" b="1" dirty="0" smtClean="0">
                <a:solidFill>
                  <a:srgbClr val="748282"/>
                </a:solidFill>
                <a:latin typeface="Arial Narrow"/>
                <a:ea typeface="ＭＳ Ｐゴシック" charset="0"/>
                <a:cs typeface="Arial Narrow"/>
              </a:rPr>
              <a:t>le </a:t>
            </a:r>
            <a:r>
              <a:rPr lang="fr-FR" sz="700" b="1" dirty="0" smtClean="0">
                <a:solidFill>
                  <a:srgbClr val="748282"/>
                </a:solidFill>
                <a:latin typeface="Arial Narrow"/>
                <a:ea typeface="ＭＳ Ｐゴシック" charset="0"/>
                <a:cs typeface="Arial Narrow"/>
              </a:rPr>
              <a:t>21 </a:t>
            </a:r>
            <a:r>
              <a:rPr lang="fr-FR" sz="700" b="1" dirty="0" smtClean="0">
                <a:solidFill>
                  <a:srgbClr val="748282"/>
                </a:solidFill>
                <a:latin typeface="Arial Narrow"/>
                <a:ea typeface="ＭＳ Ｐゴシック" charset="0"/>
                <a:cs typeface="Arial Narrow"/>
              </a:rPr>
              <a:t>novembre 2019</a:t>
            </a:r>
            <a:endParaRPr lang="fr-FR" sz="700" b="1" dirty="0">
              <a:solidFill>
                <a:srgbClr val="748282"/>
              </a:solidFill>
              <a:latin typeface="Arial Narrow"/>
              <a:ea typeface="ＭＳ Ｐゴシック" charset="0"/>
              <a:cs typeface="Arial Narrow"/>
            </a:endParaRPr>
          </a:p>
        </p:txBody>
      </p:sp>
      <p:pic>
        <p:nvPicPr>
          <p:cNvPr id="9" name="Image 8"/>
          <p:cNvPicPr>
            <a:picLocks noChangeAspect="1"/>
          </p:cNvPicPr>
          <p:nvPr/>
        </p:nvPicPr>
        <p:blipFill>
          <a:blip r:embed="rId3"/>
          <a:stretch>
            <a:fillRect/>
          </a:stretch>
        </p:blipFill>
        <p:spPr>
          <a:xfrm>
            <a:off x="196923" y="1291729"/>
            <a:ext cx="8401863" cy="3606523"/>
          </a:xfrm>
          <a:prstGeom prst="rect">
            <a:avLst/>
          </a:prstGeom>
        </p:spPr>
      </p:pic>
    </p:spTree>
    <p:extLst>
      <p:ext uri="{BB962C8B-B14F-4D97-AF65-F5344CB8AC3E}">
        <p14:creationId xmlns:p14="http://schemas.microsoft.com/office/powerpoint/2010/main" val="3842634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936000"/>
          </a:xfrm>
          <a:prstGeom prst="rect">
            <a:avLst/>
          </a:prstGeom>
          <a:solidFill>
            <a:schemeClr val="accent1"/>
          </a:solidFill>
        </p:spPr>
        <p:txBody>
          <a:bodyPr wrap="square" rtlCol="0">
            <a:spAutoFit/>
          </a:bodyPr>
          <a:lstStyle/>
          <a:p>
            <a:endParaRPr lang="fr-FR" dirty="0"/>
          </a:p>
        </p:txBody>
      </p:sp>
      <p:sp>
        <p:nvSpPr>
          <p:cNvPr id="5" name="Sous-titre 2"/>
          <p:cNvSpPr txBox="1">
            <a:spLocks/>
          </p:cNvSpPr>
          <p:nvPr/>
        </p:nvSpPr>
        <p:spPr>
          <a:xfrm>
            <a:off x="1115803" y="465101"/>
            <a:ext cx="5935058" cy="1059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r>
              <a:rPr lang="fr-FR" sz="2800" b="1" dirty="0" smtClean="0">
                <a:solidFill>
                  <a:schemeClr val="bg1"/>
                </a:solidFill>
                <a:latin typeface="Arial Narrow" panose="020B0606020202030204" pitchFamily="34" charset="0"/>
              </a:rPr>
              <a:t>Les ressources académiques</a:t>
            </a:r>
            <a:endParaRPr lang="fr-FR" sz="2800" b="1" dirty="0">
              <a:solidFill>
                <a:schemeClr val="bg1"/>
              </a:solidFill>
              <a:latin typeface="Arial Narrow" panose="020B0606020202030204" pitchFamily="34" charset="0"/>
            </a:endParaRPr>
          </a:p>
        </p:txBody>
      </p:sp>
      <p:grpSp>
        <p:nvGrpSpPr>
          <p:cNvPr id="6" name="Grouper 5"/>
          <p:cNvGrpSpPr/>
          <p:nvPr/>
        </p:nvGrpSpPr>
        <p:grpSpPr>
          <a:xfrm flipH="1">
            <a:off x="7149630" y="4769112"/>
            <a:ext cx="1815629" cy="210367"/>
            <a:chOff x="755576" y="5453395"/>
            <a:chExt cx="3697705" cy="428432"/>
          </a:xfrm>
        </p:grpSpPr>
        <p:sp>
          <p:nvSpPr>
            <p:cNvPr id="7" name="ZoneTexte 6"/>
            <p:cNvSpPr txBox="1"/>
            <p:nvPr/>
          </p:nvSpPr>
          <p:spPr>
            <a:xfrm>
              <a:off x="755576" y="5661248"/>
              <a:ext cx="3697705" cy="220579"/>
            </a:xfrm>
            <a:prstGeom prst="rect">
              <a:avLst/>
            </a:prstGeom>
            <a:solidFill>
              <a:schemeClr val="accent1"/>
            </a:solidFill>
          </p:spPr>
          <p:txBody>
            <a:bodyPr wrap="square" rtlCol="0">
              <a:spAutoFit/>
            </a:bodyPr>
            <a:lstStyle/>
            <a:p>
              <a:endParaRPr lang="fr-FR" dirty="0"/>
            </a:p>
          </p:txBody>
        </p:sp>
        <p:sp>
          <p:nvSpPr>
            <p:cNvPr id="8" name="ZoneTexte 7"/>
            <p:cNvSpPr txBox="1"/>
            <p:nvPr/>
          </p:nvSpPr>
          <p:spPr>
            <a:xfrm>
              <a:off x="755577" y="5453395"/>
              <a:ext cx="253740" cy="220580"/>
            </a:xfrm>
            <a:prstGeom prst="rect">
              <a:avLst/>
            </a:prstGeom>
            <a:solidFill>
              <a:schemeClr val="accent1"/>
            </a:solidFill>
          </p:spPr>
          <p:txBody>
            <a:bodyPr wrap="square" rtlCol="0">
              <a:spAutoFit/>
            </a:bodyPr>
            <a:lstStyle/>
            <a:p>
              <a:endParaRPr lang="fr-FR" dirty="0"/>
            </a:p>
          </p:txBody>
        </p:sp>
      </p:grpSp>
      <p:sp>
        <p:nvSpPr>
          <p:cNvPr id="10" name="Rectangle 1"/>
          <p:cNvSpPr>
            <a:spLocks noChangeArrowheads="1"/>
          </p:cNvSpPr>
          <p:nvPr/>
        </p:nvSpPr>
        <p:spPr bwMode="auto">
          <a:xfrm>
            <a:off x="441434" y="936000"/>
            <a:ext cx="8271642" cy="389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637200" lvl="1" indent="-180000">
              <a:buClr>
                <a:schemeClr val="accent1"/>
              </a:buClr>
              <a:buFont typeface="Wingdings" charset="2"/>
              <a:buChar char="§"/>
            </a:pPr>
            <a:r>
              <a:rPr lang="fr-FR" sz="1500" b="1" dirty="0" smtClean="0">
                <a:solidFill>
                  <a:schemeClr val="accent1"/>
                </a:solidFill>
                <a:latin typeface="Arial Narrow"/>
                <a:cs typeface="Arial Narrow"/>
              </a:rPr>
              <a:t>PMB</a:t>
            </a:r>
          </a:p>
          <a:p>
            <a:pPr marL="637200" lvl="1" indent="-180000">
              <a:buClr>
                <a:schemeClr val="accent1"/>
              </a:buClr>
              <a:buFont typeface="Wingdings" charset="2"/>
              <a:buChar char="§"/>
            </a:pPr>
            <a:endParaRPr lang="fr-FR" sz="1500" b="1" dirty="0" smtClean="0">
              <a:solidFill>
                <a:schemeClr val="accent1"/>
              </a:solidFill>
              <a:latin typeface="Arial Narrow"/>
              <a:cs typeface="Arial Narrow"/>
            </a:endParaRPr>
          </a:p>
          <a:p>
            <a:pPr>
              <a:buClr>
                <a:schemeClr val="accent1"/>
              </a:buClr>
            </a:pPr>
            <a:endParaRPr lang="fr-FR" sz="1500" b="1" dirty="0" smtClean="0">
              <a:solidFill>
                <a:schemeClr val="accent1"/>
              </a:solidFill>
              <a:latin typeface="Arial Narrow"/>
              <a:cs typeface="Arial Narrow"/>
            </a:endParaRPr>
          </a:p>
          <a:p>
            <a:endParaRPr lang="fr-FR" sz="1400" b="1" dirty="0">
              <a:latin typeface="Calibri" panose="020F0502020204030204" pitchFamily="34" charset="0"/>
              <a:cs typeface="Calibri" panose="020F0502020204030204" pitchFamily="34" charset="0"/>
            </a:endParaRPr>
          </a:p>
        </p:txBody>
      </p:sp>
      <p:pic>
        <p:nvPicPr>
          <p:cNvPr id="3" name="Image 2" descr="AcadRennesLOGO1811RAB-filBlancMroug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3" y="71175"/>
            <a:ext cx="579460" cy="828126"/>
          </a:xfrm>
          <a:prstGeom prst="rect">
            <a:avLst/>
          </a:prstGeom>
        </p:spPr>
      </p:pic>
      <p:grpSp>
        <p:nvGrpSpPr>
          <p:cNvPr id="12" name="Grouper 11"/>
          <p:cNvGrpSpPr/>
          <p:nvPr/>
        </p:nvGrpSpPr>
        <p:grpSpPr>
          <a:xfrm rot="10800000">
            <a:off x="8417212" y="196448"/>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pSp>
      <p:grpSp>
        <p:nvGrpSpPr>
          <p:cNvPr id="15" name="Grouper 14"/>
          <p:cNvGrpSpPr/>
          <p:nvPr/>
        </p:nvGrpSpPr>
        <p:grpSpPr>
          <a:xfrm rot="10800000" flipH="1">
            <a:off x="98439" y="968409"/>
            <a:ext cx="379555" cy="205077"/>
            <a:chOff x="755577" y="5464173"/>
            <a:chExt cx="773001" cy="417658"/>
          </a:xfrm>
        </p:grpSpPr>
        <p:sp>
          <p:nvSpPr>
            <p:cNvPr id="16" name="ZoneTexte 15"/>
            <p:cNvSpPr txBox="1"/>
            <p:nvPr/>
          </p:nvSpPr>
          <p:spPr>
            <a:xfrm>
              <a:off x="755577" y="5673974"/>
              <a:ext cx="773001" cy="207857"/>
            </a:xfrm>
            <a:prstGeom prst="rect">
              <a:avLst/>
            </a:prstGeom>
            <a:solidFill>
              <a:schemeClr val="accent1"/>
            </a:solidFill>
          </p:spPr>
          <p:txBody>
            <a:bodyPr wrap="square" rtlCol="0">
              <a:spAutoFit/>
            </a:bodyPr>
            <a:lstStyle/>
            <a:p>
              <a:endParaRPr lang="fr-FR" dirty="0"/>
            </a:p>
          </p:txBody>
        </p:sp>
        <p:sp>
          <p:nvSpPr>
            <p:cNvPr id="17" name="ZoneTexte 16"/>
            <p:cNvSpPr txBox="1"/>
            <p:nvPr/>
          </p:nvSpPr>
          <p:spPr>
            <a:xfrm>
              <a:off x="755577" y="5464173"/>
              <a:ext cx="253740" cy="220579"/>
            </a:xfrm>
            <a:prstGeom prst="rect">
              <a:avLst/>
            </a:prstGeom>
            <a:solidFill>
              <a:schemeClr val="accent1"/>
            </a:solidFill>
          </p:spPr>
          <p:txBody>
            <a:bodyPr wrap="square" rtlCol="0">
              <a:spAutoFit/>
            </a:bodyPr>
            <a:lstStyle/>
            <a:p>
              <a:endParaRPr lang="fr-FR" dirty="0"/>
            </a:p>
          </p:txBody>
        </p:sp>
      </p:grpSp>
      <p:sp>
        <p:nvSpPr>
          <p:cNvPr id="18" name="ZoneTexte 12"/>
          <p:cNvSpPr txBox="1">
            <a:spLocks noChangeArrowheads="1"/>
          </p:cNvSpPr>
          <p:nvPr/>
        </p:nvSpPr>
        <p:spPr bwMode="auto">
          <a:xfrm>
            <a:off x="1004888" y="4962033"/>
            <a:ext cx="7451725"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fr-FR" sz="700" b="1" dirty="0" smtClean="0">
                <a:solidFill>
                  <a:srgbClr val="748282"/>
                </a:solidFill>
                <a:latin typeface="Arial Narrow"/>
                <a:ea typeface="ＭＳ Ｐゴシック" charset="0"/>
                <a:cs typeface="Arial Narrow"/>
              </a:rPr>
              <a:t>Mâtinée de l’inspection EVS – Professeurs documentalistes – </a:t>
            </a:r>
            <a:r>
              <a:rPr lang="fr-FR" sz="700" b="1" dirty="0" smtClean="0">
                <a:solidFill>
                  <a:srgbClr val="748282"/>
                </a:solidFill>
                <a:latin typeface="Arial Narrow"/>
                <a:ea typeface="ＭＳ Ｐゴシック" charset="0"/>
                <a:cs typeface="Arial Narrow"/>
              </a:rPr>
              <a:t>Rennes, le 21 novembre </a:t>
            </a:r>
            <a:r>
              <a:rPr lang="fr-FR" sz="700" b="1" dirty="0" smtClean="0">
                <a:solidFill>
                  <a:srgbClr val="748282"/>
                </a:solidFill>
                <a:latin typeface="Arial Narrow"/>
                <a:ea typeface="ＭＳ Ｐゴシック" charset="0"/>
                <a:cs typeface="Arial Narrow"/>
              </a:rPr>
              <a:t>2019</a:t>
            </a:r>
            <a:endParaRPr lang="fr-FR" sz="700" b="1" dirty="0">
              <a:solidFill>
                <a:srgbClr val="748282"/>
              </a:solidFill>
              <a:latin typeface="Arial Narrow"/>
              <a:ea typeface="ＭＳ Ｐゴシック" charset="0"/>
              <a:cs typeface="Arial Narrow"/>
            </a:endParaRPr>
          </a:p>
        </p:txBody>
      </p:sp>
      <p:pic>
        <p:nvPicPr>
          <p:cNvPr id="2" name="Image 1"/>
          <p:cNvPicPr>
            <a:picLocks noChangeAspect="1"/>
          </p:cNvPicPr>
          <p:nvPr/>
        </p:nvPicPr>
        <p:blipFill>
          <a:blip r:embed="rId3"/>
          <a:stretch>
            <a:fillRect/>
          </a:stretch>
        </p:blipFill>
        <p:spPr>
          <a:xfrm>
            <a:off x="486653" y="1263576"/>
            <a:ext cx="1458957" cy="3698457"/>
          </a:xfrm>
          <a:prstGeom prst="rect">
            <a:avLst/>
          </a:prstGeom>
        </p:spPr>
      </p:pic>
      <p:pic>
        <p:nvPicPr>
          <p:cNvPr id="11" name="Image 10"/>
          <p:cNvPicPr>
            <a:picLocks noChangeAspect="1"/>
          </p:cNvPicPr>
          <p:nvPr/>
        </p:nvPicPr>
        <p:blipFill>
          <a:blip r:embed="rId4"/>
          <a:stretch>
            <a:fillRect/>
          </a:stretch>
        </p:blipFill>
        <p:spPr>
          <a:xfrm>
            <a:off x="3374834" y="1004217"/>
            <a:ext cx="5426118" cy="3696678"/>
          </a:xfrm>
          <a:prstGeom prst="rect">
            <a:avLst/>
          </a:prstGeom>
        </p:spPr>
      </p:pic>
      <p:pic>
        <p:nvPicPr>
          <p:cNvPr id="19" name="Image 18"/>
          <p:cNvPicPr>
            <a:picLocks noChangeAspect="1"/>
          </p:cNvPicPr>
          <p:nvPr/>
        </p:nvPicPr>
        <p:blipFill>
          <a:blip r:embed="rId5"/>
          <a:stretch>
            <a:fillRect/>
          </a:stretch>
        </p:blipFill>
        <p:spPr>
          <a:xfrm>
            <a:off x="1919468" y="1525099"/>
            <a:ext cx="1543241" cy="1594682"/>
          </a:xfrm>
          <a:prstGeom prst="rect">
            <a:avLst/>
          </a:prstGeom>
        </p:spPr>
      </p:pic>
    </p:spTree>
    <p:extLst>
      <p:ext uri="{BB962C8B-B14F-4D97-AF65-F5344CB8AC3E}">
        <p14:creationId xmlns:p14="http://schemas.microsoft.com/office/powerpoint/2010/main" val="7919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890</Words>
  <Application>Microsoft Office PowerPoint</Application>
  <PresentationFormat>Affichage à l'écran (16:9)</PresentationFormat>
  <Paragraphs>133</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ＭＳ Ｐゴシック</vt:lpstr>
      <vt:lpstr>Arial</vt:lpstr>
      <vt:lpstr>Arial Narrow</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L'ACADÉMIE DE RENNES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PAO SERVICE COM</dc:creator>
  <cp:lastModifiedBy>jlabbay</cp:lastModifiedBy>
  <cp:revision>65</cp:revision>
  <cp:lastPrinted>2018-11-07T10:27:26Z</cp:lastPrinted>
  <dcterms:created xsi:type="dcterms:W3CDTF">2017-05-10T15:18:46Z</dcterms:created>
  <dcterms:modified xsi:type="dcterms:W3CDTF">2019-11-20T19:40:46Z</dcterms:modified>
</cp:coreProperties>
</file>